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esProps" Target="presProps.xml" /><Relationship Id="rId30" Type="http://schemas.openxmlformats.org/officeDocument/2006/relationships/tableStyles" Target="tableStyles.xml" /><Relationship Id="rId3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fond blanc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2_Texte 1 petite colonne espace imag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 hidden="0"/>
          <p:cNvSpPr/>
          <p:nvPr isPhoto="0" userDrawn="0"/>
        </p:nvSpPr>
        <p:spPr bwMode="auto">
          <a:xfrm>
            <a:off x="300038" y="296863"/>
            <a:ext cx="11591924" cy="626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734456" y="5780868"/>
            <a:ext cx="1296992" cy="780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fond image foncé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9825925" y="5744640"/>
            <a:ext cx="1966729" cy="7257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5_Texte 1 petite colonne espace imag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 hidden="0"/>
          <p:cNvSpPr/>
          <p:nvPr isPhoto="0" userDrawn="0"/>
        </p:nvSpPr>
        <p:spPr bwMode="auto">
          <a:xfrm>
            <a:off x="300038" y="296863"/>
            <a:ext cx="11591924" cy="6264275"/>
          </a:xfrm>
          <a:prstGeom prst="rect">
            <a:avLst/>
          </a:prstGeom>
          <a:solidFill>
            <a:srgbClr val="EF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Texte 1 petite colonne espace imag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 hidden="0"/>
          <p:cNvSpPr/>
          <p:nvPr isPhoto="0" userDrawn="0"/>
        </p:nvSpPr>
        <p:spPr bwMode="auto">
          <a:xfrm>
            <a:off x="317290" y="296863"/>
            <a:ext cx="11591924" cy="6264275"/>
          </a:xfrm>
          <a:prstGeom prst="rect">
            <a:avLst/>
          </a:prstGeom>
          <a:solidFill>
            <a:srgbClr val="EF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2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734456" y="5780868"/>
            <a:ext cx="1296992" cy="780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Titre sur fond monochrom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 hidden="0"/>
          <p:cNvSpPr/>
          <p:nvPr isPhoto="0" userDrawn="0"/>
        </p:nvSpPr>
        <p:spPr bwMode="auto">
          <a:xfrm>
            <a:off x="300038" y="296863"/>
            <a:ext cx="11591924" cy="6264275"/>
          </a:xfrm>
          <a:prstGeom prst="rect">
            <a:avLst/>
          </a:prstGeom>
          <a:solidFill>
            <a:srgbClr val="EF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8" name="Image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825925" y="5744640"/>
            <a:ext cx="1966729" cy="7257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Disposition personnalisé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Rectangle 2" hidden="0"/>
          <p:cNvSpPr/>
          <p:nvPr isPhoto="0" userDrawn="1"/>
        </p:nvSpPr>
        <p:spPr bwMode="auto">
          <a:xfrm>
            <a:off x="298800" y="298800"/>
            <a:ext cx="11556000" cy="6228000"/>
          </a:xfrm>
          <a:prstGeom prst="rect">
            <a:avLst/>
          </a:prstGeom>
          <a:solidFill>
            <a:srgbClr val="000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Disposition personnalisé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 hidden="0"/>
          <p:cNvSpPr/>
          <p:nvPr isPhoto="0" userDrawn="1"/>
        </p:nvSpPr>
        <p:spPr bwMode="auto">
          <a:xfrm>
            <a:off x="298800" y="298800"/>
            <a:ext cx="11556000" cy="6228000"/>
          </a:xfrm>
          <a:prstGeom prst="rect">
            <a:avLst/>
          </a:prstGeom>
          <a:solidFill>
            <a:srgbClr val="000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4" name="Image 3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731378" y="5780868"/>
            <a:ext cx="1300450" cy="780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Fond foncé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 hidden="0"/>
          <p:cNvSpPr/>
          <p:nvPr isPhoto="0" userDrawn="1"/>
        </p:nvSpPr>
        <p:spPr bwMode="auto">
          <a:xfrm>
            <a:off x="298800" y="298800"/>
            <a:ext cx="11556000" cy="6228000"/>
          </a:xfrm>
          <a:prstGeom prst="rect">
            <a:avLst/>
          </a:prstGeom>
          <a:solidFill>
            <a:srgbClr val="000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pic>
        <p:nvPicPr>
          <p:cNvPr id="5" name="Image 4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9825925" y="5744640"/>
            <a:ext cx="1968952" cy="7260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5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5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5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2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24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25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2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2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28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29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hyperlink" Target="https://wiki.centrale-marseille.fr/alternance/wiki:alte" TargetMode="External"/><Relationship Id="rId4" Type="http://schemas.openxmlformats.org/officeDocument/2006/relationships/hyperlink" Target="https://livret-electronique.cfa-epure.com/netypareo/index.php" TargetMode="External"/><Relationship Id="rId5" Type="http://schemas.openxmlformats.org/officeDocument/2006/relationships/hyperlink" Target="mailto:bip@centrale-marseille.fr" TargetMode="External"/><Relationship Id="rId6" Type="http://schemas.openxmlformats.org/officeDocument/2006/relationships/hyperlink" Target="mailto:guillaume.graton@centrale-marseille.fr" TargetMode="Externa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3" y="5893724"/>
            <a:ext cx="3306983" cy="706407"/>
          </a:xfrm>
          <a:prstGeom prst="rect">
            <a:avLst/>
          </a:prstGeom>
        </p:spPr>
      </p:pic>
      <p:sp>
        <p:nvSpPr>
          <p:cNvPr id="3" name="ZoneTexte 2" hidden="0"/>
          <p:cNvSpPr txBox="1"/>
          <p:nvPr isPhoto="0" userDrawn="0"/>
        </p:nvSpPr>
        <p:spPr bwMode="auto">
          <a:xfrm>
            <a:off x="2174449" y="1964795"/>
            <a:ext cx="79480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3600" b="1"/>
              <a:t>Rencontre avec les tuteurs entreprise</a:t>
            </a:r>
            <a:endParaRPr/>
          </a:p>
          <a:p>
            <a:pPr algn="ctr">
              <a:defRPr/>
            </a:pPr>
            <a:endParaRPr lang="fr-FR" sz="3600" b="1"/>
          </a:p>
          <a:p>
            <a:pPr algn="ctr">
              <a:defRPr/>
            </a:pPr>
            <a:r>
              <a:rPr lang="fr-FR" sz="3600" b="1"/>
              <a:t>ECM et CFA Epure </a:t>
            </a:r>
            <a:r>
              <a:rPr lang="fr-FR" sz="3600" b="1"/>
              <a:t>Méditerranée</a:t>
            </a:r>
            <a:endParaRPr lang="fr-FR" sz="3600" b="1"/>
          </a:p>
          <a:p>
            <a:pPr algn="ctr">
              <a:defRPr/>
            </a:pPr>
            <a:endParaRPr lang="fr-FR" sz="3600" b="1"/>
          </a:p>
          <a:p>
            <a:pPr algn="ctr">
              <a:defRPr/>
            </a:pPr>
            <a:r>
              <a:rPr lang="fr-FR" sz="3600" b="1"/>
              <a:t>2022-2023</a:t>
            </a:r>
            <a:endParaRPr lang="fr-FR" sz="3600" b="1"/>
          </a:p>
        </p:txBody>
      </p:sp>
      <p:sp>
        <p:nvSpPr>
          <p:cNvPr id="4" name="ZoneTexte 3" hidden="0"/>
          <p:cNvSpPr txBox="1"/>
          <p:nvPr isPhoto="0" userDrawn="0"/>
        </p:nvSpPr>
        <p:spPr bwMode="auto">
          <a:xfrm>
            <a:off x="259253" y="282633"/>
            <a:ext cx="5642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400"/>
              <a:t>14/12/2022 – Guillaume Graton – Responsable de l’alternance entreprise</a:t>
            </a:r>
            <a:endParaRPr lang="fr-FR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43511332" name="" hidden="0"/>
          <p:cNvPicPr>
            <a:picLocks noChangeAspect="1"/>
          </p:cNvPicPr>
          <p:nvPr isPhoto="0" userDrawn="0"/>
        </p:nvPicPr>
        <p:blipFill>
          <a:blip r:embed="rId2"/>
          <a:srcRect l="8839" t="29994" r="10164" b="11346"/>
          <a:stretch/>
        </p:blipFill>
        <p:spPr bwMode="auto">
          <a:xfrm flipH="0" flipV="0">
            <a:off x="1602047" y="1965797"/>
            <a:ext cx="8268510" cy="4180293"/>
          </a:xfrm>
          <a:prstGeom prst="rect">
            <a:avLst/>
          </a:prstGeom>
        </p:spPr>
      </p:pic>
      <p:sp>
        <p:nvSpPr>
          <p:cNvPr id="378176147" name="" hidden="0"/>
          <p:cNvSpPr txBox="1"/>
          <p:nvPr isPhoto="0" userDrawn="0"/>
        </p:nvSpPr>
        <p:spPr bwMode="auto">
          <a:xfrm flipH="0" flipV="0">
            <a:off x="1520085" y="1023430"/>
            <a:ext cx="4043346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b="1">
                <a:solidFill>
                  <a:schemeClr val="accent4"/>
                </a:solidFill>
              </a:rPr>
              <a:t>Semestres 5, 7, 9 alternance semaines académiques et en entreprise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476209510" name="" hidden="0"/>
          <p:cNvSpPr txBox="1"/>
          <p:nvPr isPhoto="0" userDrawn="0"/>
        </p:nvSpPr>
        <p:spPr bwMode="auto">
          <a:xfrm flipH="0" flipV="0">
            <a:off x="5826573" y="1023430"/>
            <a:ext cx="4044020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b="1">
                <a:solidFill>
                  <a:schemeClr val="accent4"/>
                </a:solidFill>
              </a:rPr>
              <a:t>Semestres 6, 8, 10 immersion en entreprise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242017350" name="" hidden="0"/>
          <p:cNvSpPr/>
          <p:nvPr isPhoto="0" userDrawn="0"/>
        </p:nvSpPr>
        <p:spPr bwMode="auto">
          <a:xfrm rot="16199969" flipH="0" flipV="0">
            <a:off x="3404819" y="-162126"/>
            <a:ext cx="253324" cy="4002527"/>
          </a:xfrm>
          <a:prstGeom prst="rightBrace">
            <a:avLst>
              <a:gd name="adj1" fmla="val 8333"/>
              <a:gd name="adj2" fmla="val 50000"/>
            </a:avLst>
          </a:prstGeom>
          <a:ln w="28575" cap="flat" cmpd="sng" algn="ctr">
            <a:solidFill>
              <a:schemeClr val="tx2">
                <a:lumMod val="74901"/>
              </a:schemeClr>
            </a:solidFill>
            <a:prstDash val="solid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148330843" name="" hidden="0"/>
          <p:cNvSpPr/>
          <p:nvPr isPhoto="0" userDrawn="0"/>
        </p:nvSpPr>
        <p:spPr bwMode="auto">
          <a:xfrm rot="16199969" flipH="0" flipV="0">
            <a:off x="7610005" y="-162126"/>
            <a:ext cx="253323" cy="4002527"/>
          </a:xfrm>
          <a:prstGeom prst="rightBrace">
            <a:avLst>
              <a:gd name="adj1" fmla="val 8333"/>
              <a:gd name="adj2" fmla="val 50000"/>
            </a:avLst>
          </a:prstGeom>
          <a:ln w="28575" cap="flat" cmpd="sng" algn="ctr">
            <a:solidFill>
              <a:schemeClr val="tx2">
                <a:lumMod val="74901"/>
              </a:schemeClr>
            </a:solidFill>
            <a:prstDash val="solid"/>
            <a:miter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428331" name="" hidden="0"/>
          <p:cNvSpPr txBox="1"/>
          <p:nvPr isPhoto="0" userDrawn="0"/>
        </p:nvSpPr>
        <p:spPr bwMode="auto">
          <a:xfrm rot="0" flipH="0" flipV="0">
            <a:off x="283135" y="211762"/>
            <a:ext cx="4077063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 u="sng"/>
              <a:t>Calendrier prévisionnel</a:t>
            </a:r>
            <a:endParaRPr sz="2800" b="1" u="sng"/>
          </a:p>
        </p:txBody>
      </p:sp>
      <p:pic>
        <p:nvPicPr>
          <p:cNvPr id="1779074105" name="Image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68180" y="6096382"/>
            <a:ext cx="3306981" cy="70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1744600" name="" hidden="0"/>
          <p:cNvPicPr>
            <a:picLocks noChangeAspect="1"/>
          </p:cNvPicPr>
          <p:nvPr isPhoto="0" userDrawn="0"/>
        </p:nvPicPr>
        <p:blipFill>
          <a:blip r:embed="rId2"/>
          <a:srcRect l="8839" t="29994" r="10164" b="11346"/>
          <a:stretch/>
        </p:blipFill>
        <p:spPr bwMode="auto">
          <a:xfrm flipH="0" flipV="0">
            <a:off x="167053" y="1104493"/>
            <a:ext cx="9705309" cy="4906692"/>
          </a:xfrm>
          <a:prstGeom prst="rect">
            <a:avLst/>
          </a:prstGeom>
        </p:spPr>
      </p:pic>
      <p:sp>
        <p:nvSpPr>
          <p:cNvPr id="1329471804" name="" hidden="0"/>
          <p:cNvSpPr txBox="1"/>
          <p:nvPr isPhoto="0" userDrawn="0"/>
        </p:nvSpPr>
        <p:spPr bwMode="auto">
          <a:xfrm rot="0" flipH="0" flipV="0">
            <a:off x="283135" y="211762"/>
            <a:ext cx="4077063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 u="sng"/>
              <a:t>Calendrier prévisionnel</a:t>
            </a:r>
            <a:endParaRPr sz="2800" b="1" u="sng"/>
          </a:p>
        </p:txBody>
      </p:sp>
      <p:pic>
        <p:nvPicPr>
          <p:cNvPr id="377079811" name="Image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68180" y="6096382"/>
            <a:ext cx="3306981" cy="706405"/>
          </a:xfrm>
          <a:prstGeom prst="rect">
            <a:avLst/>
          </a:prstGeom>
        </p:spPr>
      </p:pic>
      <p:sp>
        <p:nvSpPr>
          <p:cNvPr id="759762751" name="" hidden="0"/>
          <p:cNvSpPr/>
          <p:nvPr isPhoto="0" userDrawn="0"/>
        </p:nvSpPr>
        <p:spPr bwMode="auto">
          <a:xfrm flipH="0" flipV="0">
            <a:off x="9872363" y="1530078"/>
            <a:ext cx="405318" cy="110449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1224621" name="" hidden="0"/>
          <p:cNvSpPr/>
          <p:nvPr isPhoto="0" userDrawn="0"/>
        </p:nvSpPr>
        <p:spPr bwMode="auto">
          <a:xfrm flipH="0" flipV="0">
            <a:off x="9872363" y="3080080"/>
            <a:ext cx="405318" cy="1104493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2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5387483" name="" hidden="0"/>
          <p:cNvSpPr txBox="1"/>
          <p:nvPr isPhoto="0" userDrawn="0"/>
        </p:nvSpPr>
        <p:spPr bwMode="auto">
          <a:xfrm flipH="0" flipV="0">
            <a:off x="10449510" y="1722605"/>
            <a:ext cx="1774135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>
                <a:solidFill>
                  <a:schemeClr val="accent1">
                    <a:lumMod val="75000"/>
                  </a:schemeClr>
                </a:solidFill>
              </a:rPr>
              <a:t>Choix des électifs 2A</a:t>
            </a:r>
            <a:endParaRPr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9565561" name="" hidden="0"/>
          <p:cNvSpPr txBox="1"/>
          <p:nvPr isPhoto="0" userDrawn="0"/>
        </p:nvSpPr>
        <p:spPr bwMode="auto">
          <a:xfrm flipH="0" flipV="0">
            <a:off x="10449510" y="3231549"/>
            <a:ext cx="1774602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>
                <a:solidFill>
                  <a:schemeClr val="accent1">
                    <a:lumMod val="75000"/>
                  </a:schemeClr>
                </a:solidFill>
              </a:rPr>
              <a:t>Choix de l’option 3A</a:t>
            </a:r>
            <a:endParaRPr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42352715" name="" hidden="0"/>
          <p:cNvPicPr>
            <a:picLocks noChangeAspect="1"/>
          </p:cNvPicPr>
          <p:nvPr isPhoto="0" userDrawn="0"/>
        </p:nvPicPr>
        <p:blipFill>
          <a:blip r:embed="rId2"/>
          <a:srcRect l="8839" t="29994" r="10164" b="11346"/>
          <a:stretch/>
        </p:blipFill>
        <p:spPr bwMode="auto">
          <a:xfrm flipH="0" flipV="0">
            <a:off x="234095" y="1013297"/>
            <a:ext cx="8268510" cy="4180293"/>
          </a:xfrm>
          <a:prstGeom prst="rect">
            <a:avLst/>
          </a:prstGeom>
        </p:spPr>
      </p:pic>
      <p:sp>
        <p:nvSpPr>
          <p:cNvPr id="1432284876" name="" hidden="0"/>
          <p:cNvSpPr txBox="1"/>
          <p:nvPr isPhoto="0" userDrawn="0"/>
        </p:nvSpPr>
        <p:spPr bwMode="auto">
          <a:xfrm rot="0" flipH="0" flipV="0">
            <a:off x="283136" y="211763"/>
            <a:ext cx="7388637" cy="5181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 u="sng"/>
              <a:t>Mobilité internationale diplômante</a:t>
            </a:r>
            <a:endParaRPr sz="2800" b="1" u="sng"/>
          </a:p>
        </p:txBody>
      </p:sp>
      <p:pic>
        <p:nvPicPr>
          <p:cNvPr id="1911424582" name="Image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68180" y="6096382"/>
            <a:ext cx="3306981" cy="706405"/>
          </a:xfrm>
          <a:prstGeom prst="rect">
            <a:avLst/>
          </a:prstGeom>
        </p:spPr>
      </p:pic>
      <p:sp>
        <p:nvSpPr>
          <p:cNvPr id="1818425797" name="" hidden="0"/>
          <p:cNvSpPr/>
          <p:nvPr isPhoto="0" userDrawn="0"/>
        </p:nvSpPr>
        <p:spPr bwMode="auto">
          <a:xfrm flipH="0" flipV="0">
            <a:off x="3922499" y="2300186"/>
            <a:ext cx="4043057" cy="98289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598560" name="" hidden="0"/>
          <p:cNvSpPr/>
          <p:nvPr isPhoto="0" userDrawn="0"/>
        </p:nvSpPr>
        <p:spPr bwMode="auto">
          <a:xfrm flipH="0" flipV="0">
            <a:off x="4571009" y="3546541"/>
            <a:ext cx="4043057" cy="98289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ys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262919" name="" hidden="0"/>
          <p:cNvSpPr txBox="1"/>
          <p:nvPr isPhoto="0" userDrawn="0"/>
        </p:nvSpPr>
        <p:spPr bwMode="auto">
          <a:xfrm flipH="0" flipV="0">
            <a:off x="8097287" y="2608737"/>
            <a:ext cx="3891171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/>
              <a:t>Très fortement recommandée au S8</a:t>
            </a:r>
            <a:endParaRPr b="1"/>
          </a:p>
        </p:txBody>
      </p:sp>
      <p:sp>
        <p:nvSpPr>
          <p:cNvPr id="1515750883" name="" hidden="0"/>
          <p:cNvSpPr txBox="1"/>
          <p:nvPr isPhoto="0" userDrawn="0"/>
        </p:nvSpPr>
        <p:spPr bwMode="auto">
          <a:xfrm flipH="0" flipV="0">
            <a:off x="8735664" y="3855093"/>
            <a:ext cx="3061779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/>
              <a:t>Possible au S10 -&gt;  attention au TFE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59200205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2" y="5893723"/>
            <a:ext cx="3306982" cy="706406"/>
          </a:xfrm>
          <a:prstGeom prst="rect">
            <a:avLst/>
          </a:prstGeom>
        </p:spPr>
      </p:pic>
      <p:pic>
        <p:nvPicPr>
          <p:cNvPr id="1391257459" name="Imag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rot="0" flipH="0" flipV="0">
            <a:off x="9821867" y="5751990"/>
            <a:ext cx="1974362" cy="7279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12136779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0" y="404622"/>
            <a:ext cx="12191998" cy="5347368"/>
          </a:xfrm>
          <a:prstGeom prst="rect">
            <a:avLst/>
          </a:prstGeom>
        </p:spPr>
      </p:pic>
      <p:pic>
        <p:nvPicPr>
          <p:cNvPr id="1707766042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5632088" y="1399643"/>
            <a:ext cx="337273" cy="337273"/>
          </a:xfrm>
          <a:prstGeom prst="rect">
            <a:avLst/>
          </a:prstGeom>
        </p:spPr>
      </p:pic>
      <p:sp>
        <p:nvSpPr>
          <p:cNvPr id="1559647825" name="" hidden="0"/>
          <p:cNvSpPr txBox="1"/>
          <p:nvPr isPhoto="0" userDrawn="0"/>
        </p:nvSpPr>
        <p:spPr bwMode="auto">
          <a:xfrm flipH="0" flipV="0">
            <a:off x="5899076" y="1290638"/>
            <a:ext cx="1269957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 b="1"/>
              <a:t>Europe : 19 </a:t>
            </a:r>
            <a:endParaRPr sz="1600" b="1"/>
          </a:p>
        </p:txBody>
      </p:sp>
      <p:pic>
        <p:nvPicPr>
          <p:cNvPr id="1853561640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5702373" y="926277"/>
            <a:ext cx="196702" cy="196702"/>
          </a:xfrm>
          <a:prstGeom prst="rect">
            <a:avLst/>
          </a:prstGeom>
        </p:spPr>
      </p:pic>
      <p:sp>
        <p:nvSpPr>
          <p:cNvPr id="1993019698" name="" hidden="0"/>
          <p:cNvSpPr txBox="1"/>
          <p:nvPr isPhoto="0" userDrawn="0"/>
        </p:nvSpPr>
        <p:spPr bwMode="auto">
          <a:xfrm flipH="0" flipV="0">
            <a:off x="5334365" y="638648"/>
            <a:ext cx="1270388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 b="1"/>
              <a:t>Norvège : 1</a:t>
            </a:r>
            <a:endParaRPr sz="1600" b="1"/>
          </a:p>
        </p:txBody>
      </p:sp>
      <p:pic>
        <p:nvPicPr>
          <p:cNvPr id="1179809189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5364901" y="1261593"/>
            <a:ext cx="196702" cy="196702"/>
          </a:xfrm>
          <a:prstGeom prst="rect">
            <a:avLst/>
          </a:prstGeom>
        </p:spPr>
      </p:pic>
      <p:sp>
        <p:nvSpPr>
          <p:cNvPr id="596518839" name="" hidden="0"/>
          <p:cNvSpPr txBox="1"/>
          <p:nvPr isPhoto="0" userDrawn="0"/>
        </p:nvSpPr>
        <p:spPr bwMode="auto">
          <a:xfrm flipH="0" flipV="0">
            <a:off x="4705481" y="1024629"/>
            <a:ext cx="1712247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 b="1"/>
              <a:t>Royaume-Uni : 2</a:t>
            </a:r>
            <a:endParaRPr sz="1600" b="1"/>
          </a:p>
        </p:txBody>
      </p:sp>
      <p:pic>
        <p:nvPicPr>
          <p:cNvPr id="1784986443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2943119" y="4528589"/>
            <a:ext cx="196702" cy="196702"/>
          </a:xfrm>
          <a:prstGeom prst="rect">
            <a:avLst/>
          </a:prstGeom>
        </p:spPr>
      </p:pic>
      <p:sp>
        <p:nvSpPr>
          <p:cNvPr id="1891282308" name="" hidden="0"/>
          <p:cNvSpPr txBox="1"/>
          <p:nvPr isPhoto="0" userDrawn="0"/>
        </p:nvSpPr>
        <p:spPr bwMode="auto">
          <a:xfrm flipH="0" flipV="0">
            <a:off x="2619309" y="4245292"/>
            <a:ext cx="1041026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 b="1"/>
              <a:t>Chili : 1</a:t>
            </a:r>
            <a:endParaRPr sz="1600" b="1"/>
          </a:p>
        </p:txBody>
      </p:sp>
      <p:pic>
        <p:nvPicPr>
          <p:cNvPr id="285236025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10026072" y="1852556"/>
            <a:ext cx="196702" cy="196702"/>
          </a:xfrm>
          <a:prstGeom prst="rect">
            <a:avLst/>
          </a:prstGeom>
        </p:spPr>
      </p:pic>
      <p:sp>
        <p:nvSpPr>
          <p:cNvPr id="1230395603" name="" hidden="0"/>
          <p:cNvSpPr txBox="1"/>
          <p:nvPr isPhoto="0" userDrawn="0"/>
        </p:nvSpPr>
        <p:spPr bwMode="auto">
          <a:xfrm flipH="0" flipV="0">
            <a:off x="9702262" y="1569259"/>
            <a:ext cx="1041349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 b="1"/>
              <a:t>Japon : 2</a:t>
            </a:r>
            <a:endParaRPr sz="1600" b="1"/>
          </a:p>
        </p:txBody>
      </p:sp>
      <p:sp>
        <p:nvSpPr>
          <p:cNvPr id="2140055205" name="" hidden="0"/>
          <p:cNvSpPr txBox="1"/>
          <p:nvPr isPhoto="0" userDrawn="0"/>
        </p:nvSpPr>
        <p:spPr bwMode="auto">
          <a:xfrm flipH="0" flipV="0">
            <a:off x="6280943" y="1783250"/>
            <a:ext cx="1041710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 b="1"/>
              <a:t>Israël : 1</a:t>
            </a:r>
            <a:endParaRPr sz="1600" b="1"/>
          </a:p>
        </p:txBody>
      </p:sp>
      <p:pic>
        <p:nvPicPr>
          <p:cNvPr id="1948550660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6604754" y="2066547"/>
            <a:ext cx="196702" cy="196702"/>
          </a:xfrm>
          <a:prstGeom prst="rect">
            <a:avLst/>
          </a:prstGeom>
        </p:spPr>
      </p:pic>
      <p:pic>
        <p:nvPicPr>
          <p:cNvPr id="189766075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6873979" y="2448196"/>
            <a:ext cx="196702" cy="196702"/>
          </a:xfrm>
          <a:prstGeom prst="rect">
            <a:avLst/>
          </a:prstGeom>
        </p:spPr>
      </p:pic>
      <p:sp>
        <p:nvSpPr>
          <p:cNvPr id="885147355" name="" hidden="0"/>
          <p:cNvSpPr txBox="1"/>
          <p:nvPr isPhoto="0" userDrawn="0"/>
        </p:nvSpPr>
        <p:spPr bwMode="auto">
          <a:xfrm flipH="0" flipV="0">
            <a:off x="6280943" y="2211231"/>
            <a:ext cx="2379283" cy="3353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 b="1"/>
              <a:t>Arabie Saoudite : 1</a:t>
            </a:r>
            <a:endParaRPr sz="1600" b="1"/>
          </a:p>
        </p:txBody>
      </p:sp>
      <p:sp>
        <p:nvSpPr>
          <p:cNvPr id="478559692" name="" hidden="0"/>
          <p:cNvSpPr txBox="1"/>
          <p:nvPr isPhoto="0" userDrawn="0"/>
        </p:nvSpPr>
        <p:spPr bwMode="auto">
          <a:xfrm flipH="0" flipV="0">
            <a:off x="303853" y="342225"/>
            <a:ext cx="3973680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 u="none"/>
              <a:t>Mobilités 2021/2022</a:t>
            </a:r>
            <a:endParaRPr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3990249" name="ZoneTexte 2" hidden="0"/>
          <p:cNvSpPr txBox="1"/>
          <p:nvPr isPhoto="0" userDrawn="0"/>
        </p:nvSpPr>
        <p:spPr bwMode="auto">
          <a:xfrm>
            <a:off x="3303992" y="2863215"/>
            <a:ext cx="5693096" cy="64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3600" b="1"/>
              <a:t>Le CFA Épure Méditerranée</a:t>
            </a:r>
            <a:endParaRPr lang="fr-FR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28278201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2" y="5893723"/>
            <a:ext cx="3306982" cy="706406"/>
          </a:xfrm>
          <a:prstGeom prst="rect">
            <a:avLst/>
          </a:prstGeom>
        </p:spPr>
      </p:pic>
      <p:pic>
        <p:nvPicPr>
          <p:cNvPr id="217916412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-31998" y="16143"/>
            <a:ext cx="9124047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437561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1" y="5893722"/>
            <a:ext cx="3306981" cy="706405"/>
          </a:xfrm>
          <a:prstGeom prst="rect">
            <a:avLst/>
          </a:prstGeom>
        </p:spPr>
      </p:pic>
      <p:sp>
        <p:nvSpPr>
          <p:cNvPr id="1028389282" name="" hidden="0"/>
          <p:cNvSpPr txBox="1"/>
          <p:nvPr isPhoto="0" userDrawn="0"/>
        </p:nvSpPr>
        <p:spPr bwMode="auto">
          <a:xfrm flipH="0" flipV="0">
            <a:off x="303853" y="342225"/>
            <a:ext cx="3973788" cy="4877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 u="none"/>
              <a:t>CFA</a:t>
            </a:r>
            <a:endParaRPr sz="2600" b="1"/>
          </a:p>
        </p:txBody>
      </p:sp>
      <p:pic>
        <p:nvPicPr>
          <p:cNvPr id="98525382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-4197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4519933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1" y="5893722"/>
            <a:ext cx="3306981" cy="706405"/>
          </a:xfrm>
          <a:prstGeom prst="rect">
            <a:avLst/>
          </a:prstGeom>
        </p:spPr>
      </p:pic>
      <p:sp>
        <p:nvSpPr>
          <p:cNvPr id="1091265744" name="" hidden="0"/>
          <p:cNvSpPr txBox="1"/>
          <p:nvPr isPhoto="0" userDrawn="0"/>
        </p:nvSpPr>
        <p:spPr bwMode="auto">
          <a:xfrm flipH="0" flipV="0">
            <a:off x="303853" y="342225"/>
            <a:ext cx="3973788" cy="4877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 u="none"/>
              <a:t>CFA</a:t>
            </a:r>
            <a:endParaRPr sz="2600" b="1"/>
          </a:p>
        </p:txBody>
      </p:sp>
      <p:pic>
        <p:nvPicPr>
          <p:cNvPr id="92745020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52" y="0"/>
            <a:ext cx="912412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7992816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1" y="5893722"/>
            <a:ext cx="3306981" cy="706405"/>
          </a:xfrm>
          <a:prstGeom prst="rect">
            <a:avLst/>
          </a:prstGeom>
        </p:spPr>
      </p:pic>
      <p:sp>
        <p:nvSpPr>
          <p:cNvPr id="331536392" name="" hidden="0"/>
          <p:cNvSpPr txBox="1"/>
          <p:nvPr isPhoto="0" userDrawn="0"/>
        </p:nvSpPr>
        <p:spPr bwMode="auto">
          <a:xfrm flipH="0" flipV="0">
            <a:off x="303853" y="342225"/>
            <a:ext cx="3973788" cy="4877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 u="none"/>
              <a:t>CFA</a:t>
            </a:r>
            <a:endParaRPr sz="2600" b="1"/>
          </a:p>
        </p:txBody>
      </p:sp>
      <p:pic>
        <p:nvPicPr>
          <p:cNvPr id="10186673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-40554" y="0"/>
            <a:ext cx="914115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6389452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1" y="5893722"/>
            <a:ext cx="3306981" cy="706405"/>
          </a:xfrm>
          <a:prstGeom prst="rect">
            <a:avLst/>
          </a:prstGeom>
        </p:spPr>
      </p:pic>
      <p:sp>
        <p:nvSpPr>
          <p:cNvPr id="1693397283" name="" hidden="0"/>
          <p:cNvSpPr txBox="1"/>
          <p:nvPr isPhoto="0" userDrawn="0"/>
        </p:nvSpPr>
        <p:spPr bwMode="auto">
          <a:xfrm flipH="0" flipV="0">
            <a:off x="303853" y="342225"/>
            <a:ext cx="3973788" cy="4877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 u="none"/>
              <a:t>CFA</a:t>
            </a:r>
            <a:endParaRPr sz="2600" b="1"/>
          </a:p>
        </p:txBody>
      </p:sp>
      <p:pic>
        <p:nvPicPr>
          <p:cNvPr id="82275917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-9686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1874438" name="ZoneTexte 2" hidden="0"/>
          <p:cNvSpPr txBox="1"/>
          <p:nvPr isPhoto="0" userDrawn="0"/>
        </p:nvSpPr>
        <p:spPr bwMode="auto">
          <a:xfrm>
            <a:off x="3376049" y="2223100"/>
            <a:ext cx="5546789" cy="1737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3600" b="1"/>
              <a:t>Les Écoles Centrale </a:t>
            </a:r>
            <a:endParaRPr lang="fr-FR" sz="3600" b="1"/>
          </a:p>
          <a:p>
            <a:pPr algn="ctr">
              <a:defRPr/>
            </a:pPr>
            <a:r>
              <a:rPr lang="fr-FR" sz="3600" b="1"/>
              <a:t>et </a:t>
            </a:r>
            <a:endParaRPr lang="fr-FR" sz="3600" b="1"/>
          </a:p>
          <a:p>
            <a:pPr algn="ctr">
              <a:defRPr/>
            </a:pPr>
            <a:r>
              <a:rPr lang="fr-FR" sz="3600" b="1"/>
              <a:t>l’ingénieur•e centralien•ne</a:t>
            </a:r>
            <a:endParaRPr lang="fr-FR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7304745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1" y="5893722"/>
            <a:ext cx="3306981" cy="706405"/>
          </a:xfrm>
          <a:prstGeom prst="rect">
            <a:avLst/>
          </a:prstGeom>
        </p:spPr>
      </p:pic>
      <p:sp>
        <p:nvSpPr>
          <p:cNvPr id="1877985815" name="" hidden="0"/>
          <p:cNvSpPr txBox="1"/>
          <p:nvPr isPhoto="0" userDrawn="0"/>
        </p:nvSpPr>
        <p:spPr bwMode="auto">
          <a:xfrm flipH="0" flipV="0">
            <a:off x="303853" y="342225"/>
            <a:ext cx="3973788" cy="4877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 u="none"/>
              <a:t>CFA</a:t>
            </a:r>
            <a:endParaRPr sz="2600" b="1"/>
          </a:p>
        </p:txBody>
      </p:sp>
      <p:pic>
        <p:nvPicPr>
          <p:cNvPr id="87493596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-12525" y="0"/>
            <a:ext cx="914967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9416631" name="ZoneTexte 2" hidden="0"/>
          <p:cNvSpPr txBox="1"/>
          <p:nvPr isPhoto="0" userDrawn="0"/>
        </p:nvSpPr>
        <p:spPr bwMode="auto">
          <a:xfrm>
            <a:off x="3413309" y="2863215"/>
            <a:ext cx="5475468" cy="64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3600" b="1"/>
              <a:t>Le maître d’apprentissage</a:t>
            </a:r>
            <a:endParaRPr lang="fr-FR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35010589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2" y="5893723"/>
            <a:ext cx="3306982" cy="706406"/>
          </a:xfrm>
          <a:prstGeom prst="rect">
            <a:avLst/>
          </a:prstGeom>
        </p:spPr>
      </p:pic>
      <p:pic>
        <p:nvPicPr>
          <p:cNvPr id="109506810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845676" y="-48431"/>
            <a:ext cx="4895849" cy="611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1995842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1" y="5893722"/>
            <a:ext cx="3306981" cy="706405"/>
          </a:xfrm>
          <a:prstGeom prst="rect">
            <a:avLst/>
          </a:prstGeom>
        </p:spPr>
      </p:pic>
      <p:sp>
        <p:nvSpPr>
          <p:cNvPr id="1386913665" name="" hidden="0"/>
          <p:cNvSpPr/>
          <p:nvPr isPhoto="0" userDrawn="0"/>
        </p:nvSpPr>
        <p:spPr bwMode="auto">
          <a:xfrm flipH="0" flipV="0">
            <a:off x="259251" y="173193"/>
            <a:ext cx="11656628" cy="54559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 sz="2400"/>
          </a:p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Accueil et intégration de l’apprenti</a:t>
            </a: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•e</a:t>
            </a:r>
            <a:endParaRPr sz="2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présentation du règlement intérieur de l’entreprise et document récapitulant les précautions de sécurité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explication des aspects de son travail, confidentialité et précautions à prendre à ce sujet,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présentation du système de management par la qualité de l’entreprise, quand il existe (vision globale du fonctionnement de l’entreprise),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présentation de chaque membre de l’équipe et du poste occupé par chacun,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désignation de son poste de travail et des outils à sa disposition,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réalisation d’une visite globale de l’entreprise, en insistant sur les entités ou services avec qui l’apprenti•e sera en contact,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communication du planning des tâches à accomplir et en organisant des visites régulières de contrôle.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06470548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1" y="5893722"/>
            <a:ext cx="3306981" cy="706405"/>
          </a:xfrm>
          <a:prstGeom prst="rect">
            <a:avLst/>
          </a:prstGeom>
        </p:spPr>
      </p:pic>
      <p:sp>
        <p:nvSpPr>
          <p:cNvPr id="10231052" name="" hidden="0"/>
          <p:cNvSpPr/>
          <p:nvPr isPhoto="0" userDrawn="0"/>
        </p:nvSpPr>
        <p:spPr bwMode="auto">
          <a:xfrm flipH="0" flipV="0">
            <a:off x="259251" y="710726"/>
            <a:ext cx="11481621" cy="38709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Pendant l’alternance</a:t>
            </a:r>
            <a:endParaRPr sz="2400"/>
          </a:p>
          <a:p>
            <a:pPr>
              <a:defRPr/>
            </a:pPr>
            <a:endParaRPr sz="12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accompagnement de l’apprenti•e, points réguliers pour constater l’avancée de l’apprenti•e dans son travail, 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apport de conseils sur le travail ou l’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intégration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disponibilité, interlocuteur privilégié de l’apprenti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•e, aide afin de mener à bien la mission 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remplir</a:t>
            </a:r>
            <a:r>
              <a:rPr lang="fr-FR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le livret électronique d’apprentissage</a:t>
            </a:r>
            <a:endParaRPr lang="fr-FR" sz="2200" b="0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• A chaque fin de semestre, </a:t>
            </a:r>
            <a:endParaRPr sz="22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• Remplir les évaluations 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sz="2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• Remplir les observations 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4899955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2" y="5893723"/>
            <a:ext cx="3306982" cy="706406"/>
          </a:xfrm>
          <a:prstGeom prst="rect">
            <a:avLst/>
          </a:prstGeom>
        </p:spPr>
      </p:pic>
      <p:sp>
        <p:nvSpPr>
          <p:cNvPr id="1888613468" name="" hidden="0"/>
          <p:cNvSpPr/>
          <p:nvPr isPhoto="0" userDrawn="0"/>
        </p:nvSpPr>
        <p:spPr bwMode="auto">
          <a:xfrm flipH="0" flipV="0">
            <a:off x="1243046" y="1160066"/>
            <a:ext cx="10257466" cy="411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w Cen MT"/>
                <a:ea typeface="Tw Cen MT"/>
                <a:cs typeface="Tw Cen MT"/>
              </a:rPr>
              <a:t>• Le wiki</a:t>
            </a:r>
            <a:endParaRPr sz="2400" b="0" i="0" u="none">
              <a:solidFill>
                <a:srgbClr val="000000"/>
              </a:solidFill>
              <a:latin typeface="Tw Cen MT"/>
              <a:ea typeface="Tw Cen MT"/>
              <a:cs typeface="Tw Cen MT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w Cen MT"/>
                <a:ea typeface="Tw Cen MT"/>
                <a:cs typeface="Tw Cen MT"/>
              </a:rPr>
              <a:t>	</a:t>
            </a:r>
            <a:r>
              <a:rPr sz="2400" b="0" i="0" u="sng">
                <a:solidFill>
                  <a:srgbClr val="000000"/>
                </a:solidFill>
                <a:latin typeface="Tw Cen MT"/>
                <a:ea typeface="Tw Cen MT"/>
                <a:cs typeface="Tw Cen MT"/>
                <a:hlinkClick r:id="rId3" tooltip="https://wiki.centrale-marseille.fr/alternance/wiki:alte"/>
              </a:rPr>
              <a:t>https://wiki.centrale-marseille.fr/alternance/wiki:alte</a:t>
            </a:r>
            <a:endParaRPr sz="2400"/>
          </a:p>
          <a:p>
            <a:pPr>
              <a:defRPr/>
            </a:pPr>
            <a:endParaRPr sz="2400" b="0" i="0" u="none">
              <a:solidFill>
                <a:srgbClr val="000000"/>
              </a:solidFill>
              <a:latin typeface="Tw Cen MT"/>
              <a:ea typeface="Tw Cen MT"/>
              <a:cs typeface="Tw Cen MT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w Cen MT"/>
                <a:ea typeface="Tw Cen MT"/>
                <a:cs typeface="Tw Cen MT"/>
              </a:rPr>
              <a:t>• Le livret électronique</a:t>
            </a:r>
            <a:endParaRPr sz="2400" b="0" i="0" u="none">
              <a:solidFill>
                <a:srgbClr val="000000"/>
              </a:solidFill>
              <a:latin typeface="Tw Cen MT"/>
              <a:ea typeface="Tw Cen MT"/>
              <a:cs typeface="Tw Cen MT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w Cen MT"/>
                <a:ea typeface="Tw Cen MT"/>
                <a:cs typeface="Tw Cen MT"/>
              </a:rPr>
              <a:t>	</a:t>
            </a:r>
            <a:r>
              <a:rPr lang="fr-FR" sz="2400" b="0" i="0" u="sng" strike="noStrike" cap="none" spc="0">
                <a:latin typeface="Tw Cen MT"/>
                <a:ea typeface="Tw Cen MT"/>
                <a:cs typeface="Tw Cen MT"/>
                <a:hlinkClick r:id="rId4" tooltip="https://livret-electronique.cfa-epure.com/netypareo/index.php"/>
              </a:rPr>
              <a:t>https://livret-electronique.cfa-epure.com/netypareo/index.php</a:t>
            </a:r>
            <a:endParaRPr lang="fr-FR" sz="2400" b="0" i="0" u="none" strike="noStrike" cap="none" spc="0">
              <a:solidFill>
                <a:srgbClr val="000000"/>
              </a:solidFill>
              <a:latin typeface="Tw Cen MT"/>
              <a:ea typeface="Tw Cen MT"/>
              <a:cs typeface="Tw Cen MT"/>
            </a:endParaRPr>
          </a:p>
          <a:p>
            <a:pPr>
              <a:defRPr/>
            </a:pPr>
            <a:endParaRPr sz="2400" b="0" i="0" u="none">
              <a:solidFill>
                <a:srgbClr val="000000"/>
              </a:solidFill>
              <a:latin typeface="Tw Cen MT"/>
              <a:ea typeface="Tw Cen MT"/>
              <a:cs typeface="Tw Cen MT"/>
            </a:endParaRPr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w Cen MT"/>
                <a:ea typeface="Tw Cen MT"/>
                <a:cs typeface="Tw Cen MT"/>
              </a:rPr>
              <a:t> </a:t>
            </a:r>
            <a:endParaRPr sz="2400" b="0" i="0" u="none">
              <a:solidFill>
                <a:srgbClr val="000000"/>
              </a:solidFill>
              <a:latin typeface="Tw Cen MT"/>
              <a:ea typeface="Tw Cen MT"/>
              <a:cs typeface="Tw Cen MT"/>
            </a:endParaRPr>
          </a:p>
          <a:p>
            <a:pPr>
              <a:defRPr/>
            </a:pPr>
            <a:r>
              <a:rPr lang="fr-FR" sz="2400" b="0" i="0" u="none" strike="noStrike" cap="none" spc="0">
                <a:solidFill>
                  <a:srgbClr val="000000"/>
                </a:solidFill>
                <a:latin typeface="Tw Cen MT"/>
                <a:ea typeface="Tw Cen MT"/>
                <a:cs typeface="Tw Cen MT"/>
              </a:rPr>
              <a:t>• Adresses mail</a:t>
            </a:r>
            <a:endParaRPr lang="fr-FR" sz="2400" b="0" i="0" u="none" strike="noStrike" cap="none" spc="0">
              <a:solidFill>
                <a:srgbClr val="000000"/>
              </a:solidFill>
              <a:latin typeface="Tw Cen MT"/>
              <a:ea typeface="Tw Cen MT"/>
              <a:cs typeface="Tw Cen MT"/>
            </a:endParaRPr>
          </a:p>
          <a:p>
            <a:pPr>
              <a:defRPr/>
            </a:pPr>
            <a:r>
              <a:rPr lang="fr-FR" sz="2400" b="0" i="0" u="none" strike="noStrike" cap="none" spc="0">
                <a:solidFill>
                  <a:srgbClr val="000000"/>
                </a:solidFill>
                <a:latin typeface="Tw Cen MT"/>
                <a:ea typeface="Tw Cen MT"/>
                <a:cs typeface="Tw Cen MT"/>
              </a:rPr>
              <a:t>	</a:t>
            </a:r>
            <a:r>
              <a:rPr lang="fr-FR" sz="2400" b="0" i="0" u="sng" strike="noStrike" cap="none" spc="0">
                <a:latin typeface="Tw Cen MT"/>
                <a:ea typeface="Tw Cen MT"/>
                <a:cs typeface="Tw Cen MT"/>
                <a:hlinkClick r:id="rId5" tooltip="mailto:bip@centrale-marseille.fr"/>
              </a:rPr>
              <a:t>bip@centrale-marseille.fr</a:t>
            </a:r>
            <a:endParaRPr lang="fr-FR" sz="2400" b="0" i="0" u="none" strike="noStrike" cap="none" spc="0">
              <a:solidFill>
                <a:srgbClr val="000000"/>
              </a:solidFill>
              <a:latin typeface="Tw Cen MT"/>
              <a:ea typeface="Tw Cen MT"/>
              <a:cs typeface="Tw Cen MT"/>
            </a:endParaRPr>
          </a:p>
          <a:p>
            <a:pPr>
              <a:defRPr/>
            </a:pPr>
            <a:r>
              <a:rPr lang="fr-FR" sz="2400" b="0" i="0" u="none" strike="noStrike" cap="none" spc="0">
                <a:solidFill>
                  <a:srgbClr val="000000"/>
                </a:solidFill>
                <a:latin typeface="Tw Cen MT"/>
                <a:ea typeface="Tw Cen MT"/>
                <a:cs typeface="Tw Cen MT"/>
              </a:rPr>
              <a:t>	</a:t>
            </a:r>
            <a:r>
              <a:rPr lang="fr-FR" sz="2400" b="0" i="0" u="sng" strike="noStrike" cap="none" spc="0">
                <a:latin typeface="Tw Cen MT"/>
                <a:ea typeface="Tw Cen MT"/>
                <a:cs typeface="Tw Cen MT"/>
                <a:hlinkClick r:id="rId6" tooltip="mailto:guillaume.graton@centrale-marseille.fr"/>
              </a:rPr>
              <a:t>guillaume.graton@centrale-marseille.fr</a:t>
            </a:r>
            <a:endParaRPr lang="fr-FR" sz="2400" b="0" i="0" u="none" strike="noStrike" cap="none" spc="0">
              <a:solidFill>
                <a:srgbClr val="000000"/>
              </a:solidFill>
              <a:latin typeface="Tw Cen MT"/>
              <a:ea typeface="Tw Cen MT"/>
              <a:cs typeface="Tw Cen MT"/>
            </a:endParaRPr>
          </a:p>
          <a:p>
            <a:pPr>
              <a:defRPr/>
            </a:pPr>
            <a:endParaRPr lang="fr-FR" sz="2400" b="0" i="0" u="none">
              <a:solidFill>
                <a:srgbClr val="000000"/>
              </a:solidFill>
              <a:latin typeface="Tw Cen MT"/>
              <a:ea typeface="Tw Cen MT"/>
              <a:cs typeface="Tw Cen MT"/>
            </a:endParaRPr>
          </a:p>
        </p:txBody>
      </p:sp>
      <p:sp>
        <p:nvSpPr>
          <p:cNvPr id="1153949006" name="" hidden="0"/>
          <p:cNvSpPr txBox="1"/>
          <p:nvPr isPhoto="0" userDrawn="0"/>
        </p:nvSpPr>
        <p:spPr bwMode="auto">
          <a:xfrm flipH="0" flipV="0">
            <a:off x="303853" y="342225"/>
            <a:ext cx="3974760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 u="none"/>
              <a:t>Importants</a:t>
            </a:r>
            <a:endParaRPr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771764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1" y="5893722"/>
            <a:ext cx="3306981" cy="706405"/>
          </a:xfrm>
          <a:prstGeom prst="rect">
            <a:avLst/>
          </a:prstGeom>
        </p:spPr>
      </p:pic>
      <p:sp>
        <p:nvSpPr>
          <p:cNvPr id="1364811784" name="ZoneTexte 2" hidden="0"/>
          <p:cNvSpPr txBox="1"/>
          <p:nvPr isPhoto="0" userDrawn="0"/>
        </p:nvSpPr>
        <p:spPr bwMode="auto">
          <a:xfrm>
            <a:off x="3423256" y="1964794"/>
            <a:ext cx="5452157" cy="22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3600" b="1"/>
              <a:t>Merci pour votre attention </a:t>
            </a:r>
            <a:endParaRPr lang="fr-FR" sz="3600" b="1"/>
          </a:p>
          <a:p>
            <a:pPr algn="ctr">
              <a:defRPr/>
            </a:pPr>
            <a:endParaRPr lang="fr-FR" sz="3600" b="1"/>
          </a:p>
          <a:p>
            <a:pPr algn="ctr">
              <a:defRPr/>
            </a:pPr>
            <a:endParaRPr lang="fr-FR" sz="3600" b="1"/>
          </a:p>
          <a:p>
            <a:pPr algn="ctr">
              <a:defRPr/>
            </a:pPr>
            <a:r>
              <a:rPr lang="fr-FR" sz="3600" b="1"/>
              <a:t>Des questions ?</a:t>
            </a:r>
            <a:endParaRPr lang="fr-FR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0" flipH="0" flipV="0">
            <a:off x="2553928" y="349566"/>
            <a:ext cx="6286500" cy="1038225"/>
          </a:xfrm>
          <a:prstGeom prst="rect">
            <a:avLst/>
          </a:prstGeom>
        </p:spPr>
      </p:pic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rot="0" flipH="0" flipV="0">
            <a:off x="7737629" y="529541"/>
            <a:ext cx="1900442" cy="7007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ZoneTexte 7" hidden="0"/>
          <p:cNvSpPr txBox="1"/>
          <p:nvPr isPhoto="0" userDrawn="0"/>
        </p:nvSpPr>
        <p:spPr bwMode="auto">
          <a:xfrm>
            <a:off x="450808" y="168157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2400" b="1"/>
              <a:t>Le Groupe des Écoles Centrales</a:t>
            </a:r>
            <a:endParaRPr lang="fr-FR" sz="2400" b="1"/>
          </a:p>
        </p:txBody>
      </p:sp>
      <p:sp>
        <p:nvSpPr>
          <p:cNvPr id="9" name="Sous-titre 2" hidden="0"/>
          <p:cNvSpPr txBox="1"/>
          <p:nvPr isPhoto="0" userDrawn="0"/>
        </p:nvSpPr>
        <p:spPr bwMode="auto">
          <a:xfrm flipH="0" flipV="0">
            <a:off x="361323" y="2136122"/>
            <a:ext cx="10456854" cy="313305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0975" indent="-180975"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indent="0">
              <a:defRPr/>
            </a:pPr>
            <a:r>
              <a:rPr lang="fr-FR" sz="2000" b="1">
                <a:latin typeface="Barlow"/>
                <a:cs typeface="Calibri"/>
              </a:rPr>
              <a:t>—</a:t>
            </a:r>
            <a:r>
              <a:rPr lang="fr-FR" sz="2200">
                <a:latin typeface="Barlow"/>
                <a:cs typeface="Calibri"/>
              </a:rPr>
              <a:t> 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Une </a:t>
            </a:r>
            <a:r>
              <a:rPr lang="fr-FR" sz="2200">
                <a:latin typeface="Barlow"/>
              </a:rPr>
              <a:t>philosophie partagée 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de la formation d’ingénieur</a:t>
            </a:r>
            <a:endParaRPr sz="2200"/>
          </a:p>
          <a:p>
            <a:pPr marL="0" indent="0">
              <a:defRPr/>
            </a:pPr>
            <a:r>
              <a:rPr lang="fr-FR" sz="2200" b="1">
                <a:latin typeface="Barlow"/>
                <a:cs typeface="Calibri"/>
              </a:rPr>
              <a:t>—</a:t>
            </a:r>
            <a:r>
              <a:rPr lang="fr-FR" sz="2200">
                <a:latin typeface="Barlow"/>
                <a:cs typeface="Calibri"/>
              </a:rPr>
              <a:t> 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5 écoles diplômant environ </a:t>
            </a:r>
            <a:r>
              <a:rPr lang="fr-FR" sz="2200">
                <a:latin typeface="Barlow"/>
              </a:rPr>
              <a:t>1500 ingénieurs par an</a:t>
            </a:r>
            <a:endParaRPr sz="2200"/>
          </a:p>
          <a:p>
            <a:pPr marL="0" indent="0">
              <a:defRPr/>
            </a:pPr>
            <a:r>
              <a:rPr lang="fr-FR" sz="2200" b="1">
                <a:latin typeface="Barlow"/>
                <a:cs typeface="Calibri"/>
              </a:rPr>
              <a:t>—</a:t>
            </a:r>
            <a:r>
              <a:rPr lang="fr-FR" sz="2200">
                <a:latin typeface="Barlow"/>
                <a:cs typeface="Calibri"/>
              </a:rPr>
              <a:t> </a:t>
            </a:r>
            <a:r>
              <a:rPr lang="fr-FR" sz="2200">
                <a:latin typeface="Barlow"/>
              </a:rPr>
              <a:t>Taille importante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, comparables à celle du MIT ou de la 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Technische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 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Universität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 de Berlin</a:t>
            </a:r>
            <a:endParaRPr sz="2200"/>
          </a:p>
          <a:p>
            <a:pPr marL="0" indent="0">
              <a:defRPr/>
            </a:pPr>
            <a:r>
              <a:rPr lang="fr-FR" sz="2200" b="1">
                <a:latin typeface="Barlow"/>
                <a:cs typeface="Calibri"/>
              </a:rPr>
              <a:t>—</a:t>
            </a:r>
            <a:r>
              <a:rPr lang="fr-FR" sz="2200">
                <a:latin typeface="Barlow"/>
                <a:cs typeface="Calibri"/>
              </a:rPr>
              <a:t> 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Plus d’une centaine de </a:t>
            </a:r>
            <a:r>
              <a:rPr lang="fr-FR" sz="2200">
                <a:latin typeface="Barlow"/>
              </a:rPr>
              <a:t>partenariats internationaux 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avec les meilleures universités</a:t>
            </a:r>
            <a:endParaRPr sz="2200">
              <a:solidFill>
                <a:srgbClr val="424C53"/>
              </a:solidFill>
              <a:latin typeface="Barlow"/>
            </a:endParaRPr>
          </a:p>
          <a:p>
            <a:pPr marL="0" indent="0">
              <a:defRPr/>
            </a:pPr>
            <a:endParaRPr sz="2200"/>
          </a:p>
          <a:p>
            <a:pPr marL="0" indent="0">
              <a:defRPr/>
            </a:pPr>
            <a:r>
              <a:rPr lang="fr-FR" sz="2200" b="1">
                <a:latin typeface="Barlow"/>
                <a:cs typeface="Calibri"/>
              </a:rPr>
              <a:t>—</a:t>
            </a:r>
            <a:r>
              <a:rPr lang="fr-FR" sz="2200">
                <a:latin typeface="Barlow"/>
                <a:cs typeface="Calibri"/>
              </a:rPr>
              <a:t> 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Ecole Centrale </a:t>
            </a:r>
            <a:r>
              <a:rPr lang="fr-FR" sz="2200">
                <a:latin typeface="Barlow"/>
              </a:rPr>
              <a:t>Pékin</a:t>
            </a:r>
            <a:endParaRPr sz="2200"/>
          </a:p>
          <a:p>
            <a:pPr marL="0" indent="0">
              <a:buClr>
                <a:srgbClr val="65B8E3"/>
              </a:buClr>
              <a:defRPr/>
            </a:pPr>
            <a:r>
              <a:rPr lang="fr-FR" sz="2200" b="1">
                <a:latin typeface="Barlow"/>
                <a:cs typeface="Calibri"/>
              </a:rPr>
              <a:t>—</a:t>
            </a:r>
            <a:r>
              <a:rPr lang="fr-FR" sz="2200">
                <a:latin typeface="Barlow"/>
                <a:cs typeface="Calibri"/>
              </a:rPr>
              <a:t> </a:t>
            </a:r>
            <a:r>
              <a:rPr lang="fr-FR" sz="2200">
                <a:latin typeface="Barlow"/>
              </a:rPr>
              <a:t>Mahindra</a:t>
            </a:r>
            <a:r>
              <a:rPr lang="fr-FR" sz="2200">
                <a:solidFill>
                  <a:srgbClr val="4C8AAB"/>
                </a:solidFill>
                <a:latin typeface="Barlow"/>
              </a:rPr>
              <a:t> 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Ecole Centrale</a:t>
            </a:r>
            <a:endParaRPr sz="2200"/>
          </a:p>
          <a:p>
            <a:pPr marL="0" indent="0">
              <a:buClr>
                <a:srgbClr val="65B8E3"/>
              </a:buClr>
              <a:tabLst>
                <a:tab pos="898525" algn="l"/>
              </a:tabLst>
              <a:defRPr/>
            </a:pPr>
            <a:r>
              <a:rPr lang="fr-FR" sz="2200" b="1">
                <a:latin typeface="Barlow"/>
                <a:cs typeface="Calibri"/>
              </a:rPr>
              <a:t>—</a:t>
            </a:r>
            <a:r>
              <a:rPr lang="fr-FR" sz="2200">
                <a:latin typeface="Barlow"/>
                <a:cs typeface="Calibri"/>
              </a:rPr>
              <a:t> </a:t>
            </a:r>
            <a:r>
              <a:rPr lang="fr-FR" sz="2200">
                <a:solidFill>
                  <a:srgbClr val="424C53"/>
                </a:solidFill>
                <a:latin typeface="Barlow"/>
              </a:rPr>
              <a:t>Ecole Centrale </a:t>
            </a:r>
            <a:r>
              <a:rPr lang="fr-FR" sz="2200">
                <a:latin typeface="Barlow"/>
              </a:rPr>
              <a:t>Casablanca</a:t>
            </a:r>
            <a:endParaRPr sz="2200"/>
          </a:p>
          <a:p>
            <a:pPr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endParaRPr lang="fr-FR" sz="2000">
              <a:solidFill>
                <a:srgbClr val="424C53"/>
              </a:solidFill>
              <a:latin typeface="Barlow"/>
            </a:endParaRPr>
          </a:p>
        </p:txBody>
      </p:sp>
      <p:pic>
        <p:nvPicPr>
          <p:cNvPr id="10" name="Image 9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957903" y="4156364"/>
            <a:ext cx="986444" cy="986444"/>
          </a:xfrm>
          <a:prstGeom prst="rect">
            <a:avLst/>
          </a:prstGeom>
        </p:spPr>
      </p:pic>
      <p:pic>
        <p:nvPicPr>
          <p:cNvPr id="11" name="Image 10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6251171" y="3914331"/>
            <a:ext cx="1795549" cy="1346662"/>
          </a:xfrm>
          <a:prstGeom prst="rect">
            <a:avLst/>
          </a:prstGeom>
        </p:spPr>
      </p:pic>
      <p:pic>
        <p:nvPicPr>
          <p:cNvPr id="12" name="Image 11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5358333" y="4203167"/>
            <a:ext cx="892838" cy="892838"/>
          </a:xfrm>
          <a:prstGeom prst="rect">
            <a:avLst/>
          </a:prstGeom>
        </p:spPr>
      </p:pic>
      <p:pic>
        <p:nvPicPr>
          <p:cNvPr id="13" name="Image 12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259253" y="5893724"/>
            <a:ext cx="3306983" cy="706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3" y="5893724"/>
            <a:ext cx="3306983" cy="706407"/>
          </a:xfrm>
          <a:prstGeom prst="rect">
            <a:avLst/>
          </a:prstGeom>
        </p:spPr>
      </p:pic>
      <p:sp>
        <p:nvSpPr>
          <p:cNvPr id="3" name="Rectangle 2" hidden="0"/>
          <p:cNvSpPr/>
          <p:nvPr isPhoto="0" userDrawn="0"/>
        </p:nvSpPr>
        <p:spPr bwMode="auto">
          <a:xfrm>
            <a:off x="630966" y="878312"/>
            <a:ext cx="10765052" cy="472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563">
              <a:spcBef>
                <a:spcPts val="0"/>
              </a:spcBef>
              <a:buFont typeface="Arial"/>
              <a:buNone/>
              <a:defRPr/>
            </a:pPr>
            <a:endParaRPr lang="fr-FR">
              <a:solidFill>
                <a:srgbClr val="424C53"/>
              </a:solidFill>
            </a:endParaRPr>
          </a:p>
          <a:p>
            <a:pPr defTabSz="182563">
              <a:defRPr/>
            </a:pPr>
            <a:r>
              <a:rPr lang="fr-FR">
                <a:solidFill>
                  <a:srgbClr val="424C53"/>
                </a:solidFill>
              </a:rPr>
              <a:t>• </a:t>
            </a:r>
            <a:r>
              <a:rPr lang="fr-FR" sz="2200" b="1">
                <a:solidFill>
                  <a:srgbClr val="C00000"/>
                </a:solidFill>
              </a:rPr>
              <a:t>ha</a:t>
            </a:r>
            <a:r>
              <a:rPr lang="fr-FR" sz="2200" b="1">
                <a:solidFill>
                  <a:srgbClr val="CB2701"/>
                </a:solidFill>
              </a:rPr>
              <a:t>ut</a:t>
            </a:r>
            <a:r>
              <a:rPr lang="fr-FR" sz="2200" b="1">
                <a:solidFill>
                  <a:srgbClr val="65B8E3"/>
                </a:solidFill>
              </a:rPr>
              <a:t> </a:t>
            </a:r>
            <a:r>
              <a:rPr lang="fr-FR" sz="2200" b="1">
                <a:solidFill>
                  <a:srgbClr val="C00000"/>
                </a:solidFill>
              </a:rPr>
              <a:t>niveau scientifique et technique</a:t>
            </a:r>
            <a:r>
              <a:rPr lang="fr-FR" sz="2200">
                <a:solidFill>
                  <a:srgbClr val="424C53"/>
                </a:solidFill>
              </a:rPr>
              <a:t>, </a:t>
            </a:r>
            <a:endParaRPr sz="2200"/>
          </a:p>
          <a:p>
            <a:pPr defTabSz="182563">
              <a:defRPr/>
            </a:pPr>
            <a:r>
              <a:rPr lang="fr-FR" sz="2200">
                <a:solidFill>
                  <a:srgbClr val="424C53"/>
                </a:solidFill>
              </a:rPr>
              <a:t>• expert dans le lancement et le pilotage de </a:t>
            </a:r>
            <a:r>
              <a:rPr lang="fr-FR" sz="2200" b="1">
                <a:solidFill>
                  <a:srgbClr val="C00000"/>
                </a:solidFill>
              </a:rPr>
              <a:t>projets innovants</a:t>
            </a:r>
            <a:r>
              <a:rPr lang="fr-FR" sz="2200">
                <a:solidFill>
                  <a:srgbClr val="424C53"/>
                </a:solidFill>
              </a:rPr>
              <a:t>,</a:t>
            </a:r>
            <a:endParaRPr sz="2200"/>
          </a:p>
          <a:p>
            <a:pPr defTabSz="182563">
              <a:defRPr/>
            </a:pPr>
            <a:r>
              <a:rPr lang="fr-FR" sz="2200">
                <a:solidFill>
                  <a:srgbClr val="424C53"/>
                </a:solidFill>
              </a:rPr>
              <a:t>• forte culture internationale,</a:t>
            </a:r>
            <a:endParaRPr sz="2200"/>
          </a:p>
          <a:p>
            <a:pPr defTabSz="182563">
              <a:defRPr/>
            </a:pPr>
            <a:r>
              <a:rPr lang="fr-FR" sz="2200" b="1">
                <a:solidFill>
                  <a:srgbClr val="424C53"/>
                </a:solidFill>
              </a:rPr>
              <a:t>• </a:t>
            </a:r>
            <a:r>
              <a:rPr lang="fr-FR" sz="2200" b="1">
                <a:solidFill>
                  <a:srgbClr val="C00000"/>
                </a:solidFill>
              </a:rPr>
              <a:t>appréhender</a:t>
            </a:r>
            <a:r>
              <a:rPr lang="fr-FR" sz="2200">
                <a:solidFill>
                  <a:srgbClr val="C00000"/>
                </a:solidFill>
              </a:rPr>
              <a:t> </a:t>
            </a:r>
            <a:r>
              <a:rPr lang="fr-FR" sz="2200" b="1">
                <a:solidFill>
                  <a:srgbClr val="C00000"/>
                </a:solidFill>
              </a:rPr>
              <a:t>les systèmes complexes </a:t>
            </a:r>
            <a:r>
              <a:rPr lang="fr-FR" sz="2200">
                <a:solidFill>
                  <a:srgbClr val="424C53"/>
                </a:solidFill>
              </a:rPr>
              <a:t>par une approche globale sans nécessairement être spécialiste de chacun de ses composants,</a:t>
            </a:r>
            <a:endParaRPr sz="2200"/>
          </a:p>
          <a:p>
            <a:pPr defTabSz="182563">
              <a:defRPr/>
            </a:pPr>
            <a:r>
              <a:rPr lang="fr-FR" sz="2200">
                <a:solidFill>
                  <a:srgbClr val="424C53"/>
                </a:solidFill>
              </a:rPr>
              <a:t>• transfert des compétences d’un domaine à un autre.</a:t>
            </a:r>
            <a:endParaRPr sz="2200"/>
          </a:p>
          <a:p>
            <a:pPr defTabSz="182563">
              <a:defRPr/>
            </a:pPr>
            <a:r>
              <a:rPr lang="en-GB" sz="2200">
                <a:solidFill>
                  <a:srgbClr val="424C53"/>
                </a:solidFill>
              </a:rPr>
              <a:t>•</a:t>
            </a:r>
            <a:r>
              <a:rPr lang="fr-FR" sz="2200">
                <a:solidFill>
                  <a:srgbClr val="424C53"/>
                </a:solidFill>
              </a:rPr>
              <a:t> </a:t>
            </a:r>
            <a:r>
              <a:rPr lang="fr-FR" sz="2200" b="1">
                <a:solidFill>
                  <a:srgbClr val="C00000"/>
                </a:solidFill>
              </a:rPr>
              <a:t>adaptabilité</a:t>
            </a:r>
            <a:r>
              <a:rPr lang="fr-FR" sz="2200" b="1">
                <a:solidFill>
                  <a:srgbClr val="424C53"/>
                </a:solidFill>
              </a:rPr>
              <a:t>, </a:t>
            </a:r>
            <a:r>
              <a:rPr lang="fr-FR" sz="2200">
                <a:solidFill>
                  <a:srgbClr val="424C53"/>
                </a:solidFill>
              </a:rPr>
              <a:t>évolution dans sa carrière et mobilité géographique ou sectoriel,</a:t>
            </a:r>
            <a:endParaRPr sz="2200"/>
          </a:p>
          <a:p>
            <a:pPr defTabSz="182563">
              <a:defRPr/>
            </a:pPr>
            <a:r>
              <a:rPr lang="fr-FR" sz="2200">
                <a:solidFill>
                  <a:srgbClr val="424C53"/>
                </a:solidFill>
              </a:rPr>
              <a:t>• </a:t>
            </a:r>
            <a:r>
              <a:rPr lang="fr-FR" sz="2200" b="1">
                <a:solidFill>
                  <a:srgbClr val="C00000"/>
                </a:solidFill>
              </a:rPr>
              <a:t>responsabilités</a:t>
            </a:r>
            <a:r>
              <a:rPr lang="fr-FR" sz="2200">
                <a:solidFill>
                  <a:srgbClr val="424C53"/>
                </a:solidFill>
              </a:rPr>
              <a:t> importantes </a:t>
            </a:r>
            <a:r>
              <a:rPr lang="fr-FR" sz="2200" b="1">
                <a:solidFill>
                  <a:srgbClr val="C00000"/>
                </a:solidFill>
              </a:rPr>
              <a:t>au sein d</a:t>
            </a:r>
            <a:r>
              <a:rPr lang="ja-JP" sz="2200" b="1">
                <a:solidFill>
                  <a:srgbClr val="C00000"/>
                </a:solidFill>
              </a:rPr>
              <a:t>’</a:t>
            </a:r>
            <a:r>
              <a:rPr lang="fr-FR" sz="2200" b="1">
                <a:solidFill>
                  <a:srgbClr val="C00000"/>
                </a:solidFill>
              </a:rPr>
              <a:t>entreprises </a:t>
            </a:r>
            <a:r>
              <a:rPr lang="fr-FR" sz="2200">
                <a:solidFill>
                  <a:srgbClr val="424C53"/>
                </a:solidFill>
              </a:rPr>
              <a:t>ou d’organisations. </a:t>
            </a:r>
            <a:endParaRPr sz="2200"/>
          </a:p>
          <a:p>
            <a:pPr defTabSz="182563">
              <a:defRPr/>
            </a:pPr>
            <a:endParaRPr sz="2200">
              <a:solidFill>
                <a:srgbClr val="424C53"/>
              </a:solidFill>
            </a:endParaRPr>
          </a:p>
          <a:p>
            <a:pPr defTabSz="182563">
              <a:defRPr/>
            </a:pPr>
            <a:r>
              <a:rPr lang="fr-FR" sz="2200">
                <a:solidFill>
                  <a:srgbClr val="424C53"/>
                </a:solidFill>
              </a:rPr>
              <a:t>• sens de la réussite collective,</a:t>
            </a:r>
            <a:endParaRPr sz="2200"/>
          </a:p>
          <a:p>
            <a:pPr defTabSz="182563">
              <a:defRPr/>
            </a:pPr>
            <a:r>
              <a:rPr lang="fr-FR" sz="2200">
                <a:solidFill>
                  <a:srgbClr val="424C53"/>
                </a:solidFill>
              </a:rPr>
              <a:t>• respect des personnes, </a:t>
            </a:r>
            <a:endParaRPr sz="2200"/>
          </a:p>
          <a:p>
            <a:pPr defTabSz="182563">
              <a:defRPr/>
            </a:pPr>
            <a:r>
              <a:rPr lang="fr-FR" sz="2200">
                <a:solidFill>
                  <a:srgbClr val="424C53"/>
                </a:solidFill>
              </a:rPr>
              <a:t>• volonté d’</a:t>
            </a:r>
            <a:r>
              <a:rPr lang="fr-FR" sz="2200">
                <a:solidFill>
                  <a:srgbClr val="424C53"/>
                </a:solidFill>
              </a:rPr>
              <a:t>entreprendre et de résoudre, </a:t>
            </a:r>
            <a:endParaRPr sz="2200"/>
          </a:p>
          <a:p>
            <a:pPr defTabSz="182563">
              <a:defRPr/>
            </a:pPr>
            <a:r>
              <a:rPr lang="fr-FR" sz="2200">
                <a:solidFill>
                  <a:srgbClr val="424C53"/>
                </a:solidFill>
              </a:rPr>
              <a:t>• sens des responsabilités sociétales.</a:t>
            </a:r>
            <a:endParaRPr sz="2200"/>
          </a:p>
        </p:txBody>
      </p:sp>
      <p:sp>
        <p:nvSpPr>
          <p:cNvPr id="4" name="Titre 1" hidden="0"/>
          <p:cNvSpPr txBox="1"/>
          <p:nvPr isPhoto="0" userDrawn="0"/>
        </p:nvSpPr>
        <p:spPr bwMode="auto">
          <a:xfrm flipH="0" flipV="0">
            <a:off x="305016" y="229031"/>
            <a:ext cx="4762509" cy="725841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3200" b="1" u="sng">
                <a:solidFill>
                  <a:srgbClr val="000F9F"/>
                </a:solidFill>
              </a:rPr>
              <a:t>L’ingénieur Centralien</a:t>
            </a:r>
            <a:endParaRPr sz="3200" b="1" u="sng">
              <a:solidFill>
                <a:srgbClr val="000F9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8615937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705894" y="0"/>
            <a:ext cx="5666257" cy="6858000"/>
          </a:xfrm>
          <a:prstGeom prst="rect">
            <a:avLst/>
          </a:prstGeom>
        </p:spPr>
      </p:pic>
      <p:pic>
        <p:nvPicPr>
          <p:cNvPr id="2" name="Image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59253" y="5893724"/>
            <a:ext cx="3306983" cy="706407"/>
          </a:xfrm>
          <a:prstGeom prst="rect">
            <a:avLst/>
          </a:prstGeom>
        </p:spPr>
      </p:pic>
      <p:sp>
        <p:nvSpPr>
          <p:cNvPr id="529133967" name="" hidden="0"/>
          <p:cNvSpPr txBox="1"/>
          <p:nvPr isPhoto="0" userDrawn="0"/>
        </p:nvSpPr>
        <p:spPr bwMode="auto">
          <a:xfrm flipH="0" flipV="0">
            <a:off x="8006104" y="4490767"/>
            <a:ext cx="1105834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/>
              <a:t>17 - 6.4%</a:t>
            </a:r>
            <a:endParaRPr b="1"/>
          </a:p>
        </p:txBody>
      </p:sp>
      <p:sp>
        <p:nvSpPr>
          <p:cNvPr id="1684833917" name="" hidden="0"/>
          <p:cNvSpPr txBox="1"/>
          <p:nvPr isPhoto="0" userDrawn="0"/>
        </p:nvSpPr>
        <p:spPr bwMode="auto">
          <a:xfrm flipH="0" flipV="0">
            <a:off x="259252" y="2259654"/>
            <a:ext cx="3972926" cy="12801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 u="none"/>
              <a:t>Origine géographique</a:t>
            </a:r>
            <a:r>
              <a:rPr sz="2600" b="1"/>
              <a:t> des élèves entrants 1A 2022/2023</a:t>
            </a:r>
            <a:endParaRPr sz="2600" b="1"/>
          </a:p>
        </p:txBody>
      </p:sp>
      <p:sp>
        <p:nvSpPr>
          <p:cNvPr id="582262298" name="" hidden="0"/>
          <p:cNvSpPr txBox="1"/>
          <p:nvPr isPhoto="0" userDrawn="0"/>
        </p:nvSpPr>
        <p:spPr bwMode="auto">
          <a:xfrm flipH="0" flipV="0">
            <a:off x="9614738" y="2148662"/>
            <a:ext cx="2281641" cy="1310675"/>
          </a:xfrm>
          <a:prstGeom prst="rect">
            <a:avLst/>
          </a:prstGeom>
          <a:noFill/>
          <a:ln w="19049">
            <a:solidFill>
              <a:schemeClr val="accent4"/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 b="1"/>
              <a:t>Plus de 93% des élèves d’origine française recrutés hors Région Sud</a:t>
            </a:r>
            <a:endParaRPr sz="2000" b="1"/>
          </a:p>
        </p:txBody>
      </p:sp>
      <p:sp>
        <p:nvSpPr>
          <p:cNvPr id="693397225" name="" hidden="0"/>
          <p:cNvSpPr txBox="1"/>
          <p:nvPr isPhoto="0" userDrawn="0"/>
        </p:nvSpPr>
        <p:spPr bwMode="auto">
          <a:xfrm flipH="0" flipV="0">
            <a:off x="259252" y="390826"/>
            <a:ext cx="4837435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 b="1" u="sng"/>
              <a:t>Quelques chiffres...</a:t>
            </a:r>
            <a:endParaRPr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3" y="5893724"/>
            <a:ext cx="3306983" cy="706407"/>
          </a:xfrm>
          <a:prstGeom prst="rect">
            <a:avLst/>
          </a:prstGeom>
        </p:spPr>
      </p:pic>
      <p:pic>
        <p:nvPicPr>
          <p:cNvPr id="116177078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361404"/>
            <a:ext cx="12191999" cy="5347368"/>
          </a:xfrm>
          <a:prstGeom prst="rect">
            <a:avLst/>
          </a:prstGeom>
        </p:spPr>
      </p:pic>
      <p:pic>
        <p:nvPicPr>
          <p:cNvPr id="1687158843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886449" y="1450974"/>
            <a:ext cx="171450" cy="171450"/>
          </a:xfrm>
          <a:prstGeom prst="rect">
            <a:avLst/>
          </a:prstGeom>
        </p:spPr>
      </p:pic>
      <p:pic>
        <p:nvPicPr>
          <p:cNvPr id="566603889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9169399" y="2178049"/>
            <a:ext cx="171450" cy="171450"/>
          </a:xfrm>
          <a:prstGeom prst="rect">
            <a:avLst/>
          </a:prstGeom>
        </p:spPr>
      </p:pic>
      <p:pic>
        <p:nvPicPr>
          <p:cNvPr id="1613564792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527674" y="1920874"/>
            <a:ext cx="171450" cy="171450"/>
          </a:xfrm>
          <a:prstGeom prst="rect">
            <a:avLst/>
          </a:prstGeom>
        </p:spPr>
      </p:pic>
      <p:pic>
        <p:nvPicPr>
          <p:cNvPr id="77208202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715000" y="2006599"/>
            <a:ext cx="171450" cy="171450"/>
          </a:xfrm>
          <a:prstGeom prst="rect">
            <a:avLst/>
          </a:prstGeom>
        </p:spPr>
      </p:pic>
      <p:pic>
        <p:nvPicPr>
          <p:cNvPr id="1479493589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206999" y="2092324"/>
            <a:ext cx="171450" cy="171450"/>
          </a:xfrm>
          <a:prstGeom prst="rect">
            <a:avLst/>
          </a:prstGeom>
        </p:spPr>
      </p:pic>
      <p:pic>
        <p:nvPicPr>
          <p:cNvPr id="71824452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292724" y="1749424"/>
            <a:ext cx="171450" cy="171450"/>
          </a:xfrm>
          <a:prstGeom prst="rect">
            <a:avLst/>
          </a:prstGeom>
        </p:spPr>
      </p:pic>
      <p:pic>
        <p:nvPicPr>
          <p:cNvPr id="105994781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3394785" y="4673599"/>
            <a:ext cx="171450" cy="171450"/>
          </a:xfrm>
          <a:prstGeom prst="rect">
            <a:avLst/>
          </a:prstGeom>
        </p:spPr>
      </p:pic>
      <p:pic>
        <p:nvPicPr>
          <p:cNvPr id="1116123599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3737685" y="3855717"/>
            <a:ext cx="171450" cy="171450"/>
          </a:xfrm>
          <a:prstGeom prst="rect">
            <a:avLst/>
          </a:prstGeom>
        </p:spPr>
      </p:pic>
      <p:pic>
        <p:nvPicPr>
          <p:cNvPr id="27448791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715000" y="1365249"/>
            <a:ext cx="171450" cy="171450"/>
          </a:xfrm>
          <a:prstGeom prst="rect">
            <a:avLst/>
          </a:prstGeom>
        </p:spPr>
      </p:pic>
      <p:pic>
        <p:nvPicPr>
          <p:cNvPr id="1921966462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2982035" y="4587874"/>
            <a:ext cx="171450" cy="171450"/>
          </a:xfrm>
          <a:prstGeom prst="rect">
            <a:avLst/>
          </a:prstGeom>
        </p:spPr>
      </p:pic>
      <p:pic>
        <p:nvPicPr>
          <p:cNvPr id="319891927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2708985" y="3138166"/>
            <a:ext cx="171450" cy="171450"/>
          </a:xfrm>
          <a:prstGeom prst="rect">
            <a:avLst/>
          </a:prstGeom>
        </p:spPr>
      </p:pic>
      <p:pic>
        <p:nvPicPr>
          <p:cNvPr id="1687329710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2623260" y="3358300"/>
            <a:ext cx="171450" cy="171450"/>
          </a:xfrm>
          <a:prstGeom prst="rect">
            <a:avLst/>
          </a:prstGeom>
        </p:spPr>
      </p:pic>
      <p:pic>
        <p:nvPicPr>
          <p:cNvPr id="451294552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800725" y="1663699"/>
            <a:ext cx="171450" cy="171450"/>
          </a:xfrm>
          <a:prstGeom prst="rect">
            <a:avLst/>
          </a:prstGeom>
        </p:spPr>
      </p:pic>
      <p:pic>
        <p:nvPicPr>
          <p:cNvPr id="563586562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575424" y="2006599"/>
            <a:ext cx="171450" cy="171450"/>
          </a:xfrm>
          <a:prstGeom prst="rect">
            <a:avLst/>
          </a:prstGeom>
        </p:spPr>
      </p:pic>
      <p:pic>
        <p:nvPicPr>
          <p:cNvPr id="1674874123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10050462" y="1920874"/>
            <a:ext cx="171450" cy="171450"/>
          </a:xfrm>
          <a:prstGeom prst="rect">
            <a:avLst/>
          </a:prstGeom>
        </p:spPr>
      </p:pic>
      <p:pic>
        <p:nvPicPr>
          <p:cNvPr id="554905956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543550" y="2728912"/>
            <a:ext cx="171450" cy="171450"/>
          </a:xfrm>
          <a:prstGeom prst="rect">
            <a:avLst/>
          </a:prstGeom>
        </p:spPr>
      </p:pic>
      <p:sp>
        <p:nvSpPr>
          <p:cNvPr id="1335587697" name="" hidden="0"/>
          <p:cNvSpPr txBox="1"/>
          <p:nvPr isPhoto="0" userDrawn="0"/>
        </p:nvSpPr>
        <p:spPr bwMode="auto">
          <a:xfrm flipH="0" flipV="0">
            <a:off x="5410758" y="2178049"/>
            <a:ext cx="749896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Algérie:</a:t>
            </a:r>
            <a:r>
              <a:rPr sz="1000" b="1"/>
              <a:t>  1</a:t>
            </a:r>
            <a:endParaRPr sz="1000"/>
          </a:p>
        </p:txBody>
      </p:sp>
      <p:sp>
        <p:nvSpPr>
          <p:cNvPr id="1284160211" name="" hidden="0"/>
          <p:cNvSpPr txBox="1"/>
          <p:nvPr isPhoto="0" userDrawn="0"/>
        </p:nvSpPr>
        <p:spPr bwMode="auto">
          <a:xfrm flipH="0" flipV="0">
            <a:off x="5800725" y="1970386"/>
            <a:ext cx="860495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Tunisie:</a:t>
            </a:r>
            <a:r>
              <a:rPr sz="1000" b="1"/>
              <a:t>  3</a:t>
            </a:r>
            <a:endParaRPr sz="1000"/>
          </a:p>
        </p:txBody>
      </p:sp>
      <p:sp>
        <p:nvSpPr>
          <p:cNvPr id="1093359816" name="" hidden="0"/>
          <p:cNvSpPr txBox="1"/>
          <p:nvPr isPhoto="0" userDrawn="0"/>
        </p:nvSpPr>
        <p:spPr bwMode="auto">
          <a:xfrm flipH="0" flipV="0">
            <a:off x="4785166" y="2214262"/>
            <a:ext cx="742579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Maroc : 7</a:t>
            </a:r>
            <a:endParaRPr sz="1000" b="1"/>
          </a:p>
        </p:txBody>
      </p:sp>
      <p:sp>
        <p:nvSpPr>
          <p:cNvPr id="268019596" name="" hidden="0"/>
          <p:cNvSpPr txBox="1"/>
          <p:nvPr isPhoto="0" userDrawn="0"/>
        </p:nvSpPr>
        <p:spPr bwMode="auto">
          <a:xfrm flipH="0" flipV="0">
            <a:off x="5425776" y="2913150"/>
            <a:ext cx="750040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Mali:</a:t>
            </a:r>
            <a:r>
              <a:rPr sz="1000" b="1"/>
              <a:t>  1</a:t>
            </a:r>
            <a:endParaRPr sz="1000"/>
          </a:p>
        </p:txBody>
      </p:sp>
      <p:sp>
        <p:nvSpPr>
          <p:cNvPr id="1441421534" name="" hidden="0"/>
          <p:cNvSpPr txBox="1"/>
          <p:nvPr isPhoto="0" userDrawn="0"/>
        </p:nvSpPr>
        <p:spPr bwMode="auto">
          <a:xfrm flipH="0" flipV="0">
            <a:off x="6575424" y="2178049"/>
            <a:ext cx="750220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Liban:</a:t>
            </a:r>
            <a:r>
              <a:rPr sz="1000" b="1"/>
              <a:t>  1</a:t>
            </a:r>
            <a:endParaRPr sz="1000"/>
          </a:p>
        </p:txBody>
      </p:sp>
      <p:sp>
        <p:nvSpPr>
          <p:cNvPr id="2015564634" name="" hidden="0"/>
          <p:cNvSpPr txBox="1"/>
          <p:nvPr isPhoto="0" userDrawn="0"/>
        </p:nvSpPr>
        <p:spPr bwMode="auto">
          <a:xfrm flipH="0" flipV="0">
            <a:off x="10005794" y="2092324"/>
            <a:ext cx="750400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Japon:</a:t>
            </a:r>
            <a:r>
              <a:rPr sz="1000" b="1"/>
              <a:t>  1</a:t>
            </a:r>
            <a:endParaRPr sz="1000"/>
          </a:p>
        </p:txBody>
      </p:sp>
      <p:sp>
        <p:nvSpPr>
          <p:cNvPr id="1695657996" name="" hidden="0"/>
          <p:cNvSpPr txBox="1"/>
          <p:nvPr isPhoto="0" userDrawn="0"/>
        </p:nvSpPr>
        <p:spPr bwMode="auto">
          <a:xfrm flipH="0" flipV="0">
            <a:off x="8794199" y="2349499"/>
            <a:ext cx="750652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Chine:</a:t>
            </a:r>
            <a:r>
              <a:rPr sz="1000" b="1"/>
              <a:t>  11</a:t>
            </a:r>
            <a:endParaRPr sz="1000"/>
          </a:p>
        </p:txBody>
      </p:sp>
      <p:sp>
        <p:nvSpPr>
          <p:cNvPr id="1840095447" name="" hidden="0"/>
          <p:cNvSpPr txBox="1"/>
          <p:nvPr isPhoto="0" userDrawn="0"/>
        </p:nvSpPr>
        <p:spPr bwMode="auto">
          <a:xfrm flipH="0" flipV="0">
            <a:off x="5910496" y="1663699"/>
            <a:ext cx="750724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Italie:</a:t>
            </a:r>
            <a:r>
              <a:rPr sz="1000" b="1"/>
              <a:t>  1</a:t>
            </a:r>
            <a:endParaRPr sz="1000"/>
          </a:p>
        </p:txBody>
      </p:sp>
      <p:sp>
        <p:nvSpPr>
          <p:cNvPr id="1740193941" name="" hidden="0"/>
          <p:cNvSpPr txBox="1"/>
          <p:nvPr isPhoto="0" userDrawn="0"/>
        </p:nvSpPr>
        <p:spPr bwMode="auto">
          <a:xfrm flipH="0" flipV="0">
            <a:off x="4729875" y="1848448"/>
            <a:ext cx="879433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Espagne : 1</a:t>
            </a:r>
            <a:endParaRPr sz="1000" b="1"/>
          </a:p>
        </p:txBody>
      </p:sp>
      <p:sp>
        <p:nvSpPr>
          <p:cNvPr id="1761246480" name="" hidden="0"/>
          <p:cNvSpPr txBox="1"/>
          <p:nvPr isPhoto="0" userDrawn="0"/>
        </p:nvSpPr>
        <p:spPr bwMode="auto">
          <a:xfrm flipH="0" flipV="0">
            <a:off x="5996149" y="1419823"/>
            <a:ext cx="954457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Autriche:</a:t>
            </a:r>
            <a:r>
              <a:rPr sz="1000" b="1"/>
              <a:t>  1</a:t>
            </a:r>
            <a:endParaRPr sz="1000"/>
          </a:p>
        </p:txBody>
      </p:sp>
      <p:sp>
        <p:nvSpPr>
          <p:cNvPr id="1226246927" name="" hidden="0"/>
          <p:cNvSpPr txBox="1"/>
          <p:nvPr isPhoto="0" userDrawn="0"/>
        </p:nvSpPr>
        <p:spPr bwMode="auto">
          <a:xfrm flipH="0" flipV="0">
            <a:off x="5800797" y="1175947"/>
            <a:ext cx="1100727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Allemagne:</a:t>
            </a:r>
            <a:r>
              <a:rPr sz="1000" b="1"/>
              <a:t>  2</a:t>
            </a:r>
            <a:endParaRPr sz="1000"/>
          </a:p>
        </p:txBody>
      </p:sp>
      <p:sp>
        <p:nvSpPr>
          <p:cNvPr id="1036761778" name="" hidden="0"/>
          <p:cNvSpPr txBox="1"/>
          <p:nvPr isPhoto="0" userDrawn="0"/>
        </p:nvSpPr>
        <p:spPr bwMode="auto">
          <a:xfrm flipH="0" flipV="0">
            <a:off x="3366395" y="4845049"/>
            <a:ext cx="910425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Argentine : 1</a:t>
            </a:r>
            <a:endParaRPr sz="1000" b="1"/>
          </a:p>
        </p:txBody>
      </p:sp>
      <p:sp>
        <p:nvSpPr>
          <p:cNvPr id="367539028" name="" hidden="0"/>
          <p:cNvSpPr txBox="1"/>
          <p:nvPr isPhoto="0" userDrawn="0"/>
        </p:nvSpPr>
        <p:spPr bwMode="auto">
          <a:xfrm flipH="0" flipV="0">
            <a:off x="3366395" y="4027167"/>
            <a:ext cx="910677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Brésil : 8</a:t>
            </a:r>
            <a:endParaRPr sz="1000" b="1"/>
          </a:p>
        </p:txBody>
      </p:sp>
      <p:sp>
        <p:nvSpPr>
          <p:cNvPr id="1242678303" name="" hidden="0"/>
          <p:cNvSpPr txBox="1"/>
          <p:nvPr isPhoto="0" userDrawn="0"/>
        </p:nvSpPr>
        <p:spPr bwMode="auto">
          <a:xfrm flipH="0" flipV="0">
            <a:off x="2794710" y="4343998"/>
            <a:ext cx="910893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Chili : 3</a:t>
            </a:r>
            <a:endParaRPr sz="1000" b="1"/>
          </a:p>
        </p:txBody>
      </p:sp>
      <p:sp>
        <p:nvSpPr>
          <p:cNvPr id="2003606796" name="" hidden="0"/>
          <p:cNvSpPr txBox="1"/>
          <p:nvPr isPhoto="0" userDrawn="0"/>
        </p:nvSpPr>
        <p:spPr bwMode="auto">
          <a:xfrm flipH="0" flipV="0">
            <a:off x="2168047" y="3529750"/>
            <a:ext cx="910713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Équateur : 1</a:t>
            </a:r>
            <a:endParaRPr sz="1000" b="1"/>
          </a:p>
        </p:txBody>
      </p:sp>
      <p:sp>
        <p:nvSpPr>
          <p:cNvPr id="1875019268" name="" hidden="0"/>
          <p:cNvSpPr txBox="1"/>
          <p:nvPr isPhoto="0" userDrawn="0"/>
        </p:nvSpPr>
        <p:spPr bwMode="auto">
          <a:xfrm flipH="0" flipV="0">
            <a:off x="2455969" y="2894290"/>
            <a:ext cx="910713" cy="24387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000" b="1"/>
              <a:t>Colombie : 1</a:t>
            </a:r>
            <a:endParaRPr sz="1000" b="1"/>
          </a:p>
        </p:txBody>
      </p:sp>
      <p:sp>
        <p:nvSpPr>
          <p:cNvPr id="65751290" name="" hidden="0"/>
          <p:cNvSpPr txBox="1"/>
          <p:nvPr isPhoto="0" userDrawn="0"/>
        </p:nvSpPr>
        <p:spPr bwMode="auto">
          <a:xfrm flipH="0" flipV="0">
            <a:off x="303856" y="342226"/>
            <a:ext cx="3972962" cy="12801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 u="none"/>
              <a:t>Origine géographique</a:t>
            </a:r>
            <a:r>
              <a:rPr sz="2600" b="1"/>
              <a:t> des élèves entrants 1A 2022/2023</a:t>
            </a:r>
            <a:endParaRPr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0415838" name="ZoneTexte 2" hidden="0"/>
          <p:cNvSpPr txBox="1"/>
          <p:nvPr isPhoto="0" userDrawn="0"/>
        </p:nvSpPr>
        <p:spPr bwMode="auto">
          <a:xfrm>
            <a:off x="1950082" y="2863215"/>
            <a:ext cx="8400160" cy="64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fr-FR" sz="3600" b="1"/>
              <a:t>L’apprentissage à Centrale Méditerranée</a:t>
            </a:r>
            <a:endParaRPr lang="fr-FR"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3" y="5893724"/>
            <a:ext cx="3306983" cy="706407"/>
          </a:xfrm>
          <a:prstGeom prst="rect">
            <a:avLst/>
          </a:prstGeom>
        </p:spPr>
      </p:pic>
      <p:sp>
        <p:nvSpPr>
          <p:cNvPr id="177174373" name="" hidden="0"/>
          <p:cNvSpPr/>
          <p:nvPr isPhoto="0" userDrawn="0"/>
        </p:nvSpPr>
        <p:spPr bwMode="auto">
          <a:xfrm flipH="0" flipV="0">
            <a:off x="3566235" y="1108000"/>
            <a:ext cx="15388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1217370483" name="" hidden="0"/>
          <p:cNvSpPr/>
          <p:nvPr isPhoto="0" userDrawn="0"/>
        </p:nvSpPr>
        <p:spPr bwMode="auto">
          <a:xfrm flipH="0" flipV="0">
            <a:off x="6121834" y="3460108"/>
            <a:ext cx="10171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801093232" name="" hidden="0"/>
          <p:cNvPicPr>
            <a:picLocks noChangeAspect="1"/>
          </p:cNvPicPr>
          <p:nvPr isPhoto="0" userDrawn="0"/>
        </p:nvPicPr>
        <p:blipFill>
          <a:blip r:embed="rId3"/>
          <a:srcRect l="0" t="6439" r="0" b="0"/>
          <a:stretch/>
        </p:blipFill>
        <p:spPr bwMode="auto">
          <a:xfrm flipH="0" flipV="0">
            <a:off x="877394" y="939227"/>
            <a:ext cx="7699734" cy="4841116"/>
          </a:xfrm>
          <a:prstGeom prst="rect">
            <a:avLst/>
          </a:prstGeom>
        </p:spPr>
      </p:pic>
      <p:sp>
        <p:nvSpPr>
          <p:cNvPr id="936197421" name="" hidden="0"/>
          <p:cNvSpPr txBox="1"/>
          <p:nvPr isPhoto="0" userDrawn="0"/>
        </p:nvSpPr>
        <p:spPr bwMode="auto">
          <a:xfrm flipH="0" flipV="0">
            <a:off x="9323377" y="895711"/>
            <a:ext cx="2131321" cy="1615475"/>
          </a:xfrm>
          <a:prstGeom prst="rect">
            <a:avLst/>
          </a:prstGeom>
          <a:noFill/>
          <a:ln w="19049">
            <a:solidFill>
              <a:schemeClr val="bg1"/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 b="1"/>
              <a:t>* Plus de 10% des élèves du cursus ingénieur en alternance entreprise</a:t>
            </a:r>
            <a:endParaRPr sz="2000" b="1"/>
          </a:p>
        </p:txBody>
      </p:sp>
      <p:sp>
        <p:nvSpPr>
          <p:cNvPr id="898441880" name="" hidden="0"/>
          <p:cNvSpPr txBox="1"/>
          <p:nvPr isPhoto="0" userDrawn="0"/>
        </p:nvSpPr>
        <p:spPr bwMode="auto">
          <a:xfrm flipH="0" flipV="0">
            <a:off x="9309128" y="2704449"/>
            <a:ext cx="2132184" cy="1310675"/>
          </a:xfrm>
          <a:prstGeom prst="rect">
            <a:avLst/>
          </a:prstGeom>
          <a:noFill/>
          <a:ln w="19049">
            <a:solidFill>
              <a:schemeClr val="bg1"/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 b="1"/>
              <a:t>* 40% des alternants entreprise hors Région Sud</a:t>
            </a:r>
            <a:endParaRPr sz="2000" b="1"/>
          </a:p>
        </p:txBody>
      </p:sp>
      <p:sp>
        <p:nvSpPr>
          <p:cNvPr id="1592088067" name="" hidden="0"/>
          <p:cNvSpPr/>
          <p:nvPr isPhoto="0" userDrawn="0"/>
        </p:nvSpPr>
        <p:spPr bwMode="auto">
          <a:xfrm flipH="0" flipV="0">
            <a:off x="9323377" y="895711"/>
            <a:ext cx="2117792" cy="311941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928"/>
              <a:gd name="adj6" fmla="val -46889"/>
            </a:avLst>
          </a:prstGeom>
          <a:noFill/>
          <a:ln w="12700" cap="flat" cmpd="sng" algn="ctr">
            <a:solidFill>
              <a:srgbClr val="C000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547596" name="" hidden="0"/>
          <p:cNvSpPr txBox="1"/>
          <p:nvPr isPhoto="0" userDrawn="0"/>
        </p:nvSpPr>
        <p:spPr bwMode="auto">
          <a:xfrm flipH="0" flipV="0">
            <a:off x="303854" y="342225"/>
            <a:ext cx="5525876" cy="4877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 u="none"/>
              <a:t>Effectifs alternance entreprise</a:t>
            </a:r>
            <a:endParaRPr sz="2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59253" y="5893724"/>
            <a:ext cx="3306983" cy="706407"/>
          </a:xfrm>
          <a:prstGeom prst="rect">
            <a:avLst/>
          </a:prstGeom>
        </p:spPr>
      </p:pic>
      <p:pic>
        <p:nvPicPr>
          <p:cNvPr id="3" name="Image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rot="1208177">
            <a:off x="5463809" y="2833615"/>
            <a:ext cx="1611663" cy="1532150"/>
          </a:xfrm>
          <a:prstGeom prst="rect">
            <a:avLst/>
          </a:prstGeom>
        </p:spPr>
      </p:pic>
      <p:sp>
        <p:nvSpPr>
          <p:cNvPr id="4" name="Titre 1" hidden="0"/>
          <p:cNvSpPr txBox="1"/>
          <p:nvPr isPhoto="0" userDrawn="0"/>
        </p:nvSpPr>
        <p:spPr bwMode="auto">
          <a:xfrm>
            <a:off x="259252" y="158961"/>
            <a:ext cx="11172314" cy="945262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fr-FR" sz="3200" b="1" u="sng">
                <a:solidFill>
                  <a:srgbClr val="000F9F"/>
                </a:solidFill>
              </a:rPr>
              <a:t>L’alternance</a:t>
            </a:r>
            <a:r>
              <a:rPr lang="fr-FR" sz="3200" b="1">
                <a:solidFill>
                  <a:srgbClr val="000F9F"/>
                </a:solidFill>
              </a:rPr>
              <a:t> : moment privilégié d’intégration des compétences de l’ingénieur centralien</a:t>
            </a:r>
            <a:endParaRPr sz="3200" b="1">
              <a:solidFill>
                <a:srgbClr val="000F9F"/>
              </a:solidFill>
            </a:endParaRPr>
          </a:p>
        </p:txBody>
      </p:sp>
      <p:grpSp>
        <p:nvGrpSpPr>
          <p:cNvPr id="5" name="Groupe 4" hidden="0"/>
          <p:cNvGrpSpPr/>
          <p:nvPr isPhoto="0" userDrawn="0"/>
        </p:nvGrpSpPr>
        <p:grpSpPr bwMode="auto">
          <a:xfrm>
            <a:off x="815350" y="1090417"/>
            <a:ext cx="11878185" cy="4686924"/>
            <a:chOff x="1361450" y="1453521"/>
            <a:chExt cx="11864251" cy="4901222"/>
          </a:xfrm>
        </p:grpSpPr>
        <p:sp>
          <p:nvSpPr>
            <p:cNvPr id="6" name="Ellipse 5" hidden="0"/>
            <p:cNvSpPr/>
            <p:nvPr isPhoto="0" userDrawn="0"/>
          </p:nvSpPr>
          <p:spPr bwMode="auto">
            <a:xfrm>
              <a:off x="4933126" y="2137002"/>
              <a:ext cx="3824327" cy="382432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3200" b="1"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</a:rPr>
                <a:t>Ressources</a:t>
              </a:r>
              <a:endParaRPr lang="fr-FR" sz="2400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7" name="Image 6" hidden="0"/>
            <p:cNvPicPr>
              <a:picLocks noChangeAspect="1"/>
            </p:cNvPicPr>
            <p:nvPr isPhoto="0" userDrawn="0"/>
          </p:nvPicPr>
          <p:blipFill>
            <a:blip r:embed="rId4"/>
            <a:stretch/>
          </p:blipFill>
          <p:spPr bwMode="auto">
            <a:xfrm>
              <a:off x="6714711" y="1453521"/>
              <a:ext cx="1411888" cy="1260000"/>
            </a:xfrm>
            <a:prstGeom prst="rect">
              <a:avLst/>
            </a:prstGeom>
          </p:spPr>
        </p:pic>
        <p:pic>
          <p:nvPicPr>
            <p:cNvPr id="8" name="Image 7" hidden="0"/>
            <p:cNvPicPr>
              <a:picLocks noChangeAspect="1"/>
            </p:cNvPicPr>
            <p:nvPr isPhoto="0" userDrawn="0"/>
          </p:nvPicPr>
          <p:blipFill>
            <a:blip r:embed="rId5"/>
            <a:stretch/>
          </p:blipFill>
          <p:spPr bwMode="auto">
            <a:xfrm>
              <a:off x="8124718" y="3339944"/>
              <a:ext cx="1412757" cy="1260000"/>
            </a:xfrm>
            <a:prstGeom prst="rect">
              <a:avLst/>
            </a:prstGeom>
          </p:spPr>
        </p:pic>
        <p:pic>
          <p:nvPicPr>
            <p:cNvPr id="9" name="Image 8" hidden="0"/>
            <p:cNvPicPr>
              <a:picLocks noChangeAspect="1"/>
            </p:cNvPicPr>
            <p:nvPr isPhoto="0" userDrawn="0"/>
          </p:nvPicPr>
          <p:blipFill>
            <a:blip r:embed="rId6"/>
            <a:stretch/>
          </p:blipFill>
          <p:spPr bwMode="auto">
            <a:xfrm>
              <a:off x="6673022" y="5094743"/>
              <a:ext cx="1411888" cy="1260000"/>
            </a:xfrm>
            <a:prstGeom prst="rect">
              <a:avLst/>
            </a:prstGeom>
          </p:spPr>
        </p:pic>
        <p:pic>
          <p:nvPicPr>
            <p:cNvPr id="10" name="Image 9" hidden="0"/>
            <p:cNvPicPr>
              <a:picLocks noChangeAspect="1"/>
            </p:cNvPicPr>
            <p:nvPr isPhoto="0" userDrawn="0"/>
          </p:nvPicPr>
          <p:blipFill>
            <a:blip r:embed="rId7"/>
            <a:stretch/>
          </p:blipFill>
          <p:spPr bwMode="auto">
            <a:xfrm>
              <a:off x="4467013" y="4407257"/>
              <a:ext cx="1412757" cy="1260000"/>
            </a:xfrm>
            <a:prstGeom prst="rect">
              <a:avLst/>
            </a:prstGeom>
          </p:spPr>
        </p:pic>
        <p:pic>
          <p:nvPicPr>
            <p:cNvPr id="11" name="Image 10" hidden="0"/>
            <p:cNvPicPr>
              <a:picLocks noChangeAspect="1"/>
            </p:cNvPicPr>
            <p:nvPr isPhoto="0" userDrawn="0"/>
          </p:nvPicPr>
          <p:blipFill>
            <a:blip r:embed="rId8"/>
            <a:stretch/>
          </p:blipFill>
          <p:spPr bwMode="auto">
            <a:xfrm>
              <a:off x="4620434" y="2073103"/>
              <a:ext cx="1411888" cy="1260000"/>
            </a:xfrm>
            <a:prstGeom prst="rect">
              <a:avLst/>
            </a:prstGeom>
          </p:spPr>
        </p:pic>
        <p:sp>
          <p:nvSpPr>
            <p:cNvPr id="12" name="Rectangle 11" hidden="0"/>
            <p:cNvSpPr/>
            <p:nvPr isPhoto="0" userDrawn="0"/>
          </p:nvSpPr>
          <p:spPr bwMode="auto">
            <a:xfrm>
              <a:off x="7918736" y="1564247"/>
              <a:ext cx="2876455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2400" b="1">
                  <a:solidFill>
                    <a:srgbClr val="F19E17"/>
                  </a:solidFill>
                </a:rPr>
                <a:t>Créer de la valeur </a:t>
              </a:r>
              <a:endParaRPr lang="fr-FR" sz="2400" b="1">
                <a:solidFill>
                  <a:srgbClr val="F19E17"/>
                </a:solidFill>
              </a:endParaRPr>
            </a:p>
            <a:p>
              <a:pPr>
                <a:defRPr/>
              </a:pPr>
              <a:r>
                <a:rPr lang="fr-FR" sz="2400" b="1">
                  <a:solidFill>
                    <a:srgbClr val="F19E17"/>
                  </a:solidFill>
                </a:rPr>
                <a:t>par l’innovation</a:t>
              </a:r>
              <a:endParaRPr lang="fr-FR" sz="2400" b="1">
                <a:solidFill>
                  <a:srgbClr val="F19E17"/>
                </a:solidFill>
              </a:endParaRPr>
            </a:p>
          </p:txBody>
        </p:sp>
        <p:sp>
          <p:nvSpPr>
            <p:cNvPr id="13" name="Rectangle 12" hidden="0"/>
            <p:cNvSpPr/>
            <p:nvPr isPhoto="0" userDrawn="0"/>
          </p:nvSpPr>
          <p:spPr bwMode="auto">
            <a:xfrm>
              <a:off x="9238922" y="3525619"/>
              <a:ext cx="3986779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2400" b="1">
                  <a:solidFill>
                    <a:srgbClr val="DC063E"/>
                  </a:solidFill>
                </a:rPr>
                <a:t>Maîtriser </a:t>
              </a:r>
              <a:endParaRPr lang="fr-FR" sz="2400" b="1">
                <a:solidFill>
                  <a:srgbClr val="DC063E"/>
                </a:solidFill>
              </a:endParaRPr>
            </a:p>
            <a:p>
              <a:pPr>
                <a:defRPr/>
              </a:pPr>
              <a:r>
                <a:rPr lang="fr-FR" sz="2400" b="1">
                  <a:solidFill>
                    <a:srgbClr val="DC063E"/>
                  </a:solidFill>
                </a:rPr>
                <a:t>la </a:t>
              </a:r>
              <a:r>
                <a:rPr lang="fr-FR" sz="2400" b="1">
                  <a:solidFill>
                    <a:srgbClr val="DC063E"/>
                  </a:solidFill>
                </a:rPr>
                <a:t>complexité </a:t>
              </a:r>
              <a:endParaRPr lang="fr-FR" sz="2000" b="1">
                <a:solidFill>
                  <a:srgbClr val="DC063E"/>
                </a:solidFill>
              </a:endParaRPr>
            </a:p>
          </p:txBody>
        </p:sp>
        <p:sp>
          <p:nvSpPr>
            <p:cNvPr id="14" name="Rectangle 13" hidden="0"/>
            <p:cNvSpPr/>
            <p:nvPr isPhoto="0" userDrawn="0"/>
          </p:nvSpPr>
          <p:spPr bwMode="auto">
            <a:xfrm>
              <a:off x="7971453" y="5523745"/>
              <a:ext cx="3260858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2400" b="1">
                  <a:solidFill>
                    <a:srgbClr val="B31C80"/>
                  </a:solidFill>
                </a:rPr>
                <a:t>Diriger des programmes</a:t>
              </a:r>
              <a:endParaRPr lang="fr-FR" sz="2400" b="1">
                <a:solidFill>
                  <a:srgbClr val="B31C80"/>
                </a:solidFill>
              </a:endParaRPr>
            </a:p>
          </p:txBody>
        </p:sp>
        <p:sp>
          <p:nvSpPr>
            <p:cNvPr id="15" name="Rectangle 14" hidden="0"/>
            <p:cNvSpPr/>
            <p:nvPr isPhoto="0" userDrawn="0"/>
          </p:nvSpPr>
          <p:spPr bwMode="auto">
            <a:xfrm>
              <a:off x="1361450" y="4679244"/>
              <a:ext cx="3539400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2400" b="1">
                  <a:solidFill>
                    <a:srgbClr val="119D39"/>
                  </a:solidFill>
                </a:rPr>
                <a:t>Manager de façon éthique </a:t>
              </a:r>
              <a:r>
                <a:rPr lang="fr-FR" sz="2400" b="1">
                  <a:solidFill>
                    <a:srgbClr val="119D39"/>
                  </a:solidFill>
                </a:rPr>
                <a:t>et responsable </a:t>
              </a:r>
              <a:endParaRPr lang="fr-FR" sz="2400" b="1">
                <a:solidFill>
                  <a:srgbClr val="119D39"/>
                </a:solidFill>
              </a:endParaRPr>
            </a:p>
          </p:txBody>
        </p:sp>
        <p:sp>
          <p:nvSpPr>
            <p:cNvPr id="16" name="Rectangle 15" hidden="0"/>
            <p:cNvSpPr/>
            <p:nvPr isPhoto="0" userDrawn="0"/>
          </p:nvSpPr>
          <p:spPr bwMode="auto">
            <a:xfrm>
              <a:off x="2233134" y="2209640"/>
              <a:ext cx="2798742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2400" b="1">
                  <a:solidFill>
                    <a:srgbClr val="0092C2"/>
                  </a:solidFill>
                </a:rPr>
                <a:t>S’inscrire dans </a:t>
              </a:r>
              <a:r>
                <a:rPr lang="fr-FR" sz="2400" b="1">
                  <a:solidFill>
                    <a:srgbClr val="0092C2"/>
                  </a:solidFill>
                </a:rPr>
                <a:t>une vision </a:t>
              </a:r>
              <a:r>
                <a:rPr lang="fr-FR" sz="2400" b="1">
                  <a:solidFill>
                    <a:srgbClr val="0092C2"/>
                  </a:solidFill>
                </a:rPr>
                <a:t>stratégique</a:t>
              </a:r>
              <a:endParaRPr/>
            </a:p>
          </p:txBody>
        </p:sp>
      </p:grpSp>
      <p:pic>
        <p:nvPicPr>
          <p:cNvPr id="17" name="Image 16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9626162" y="4653998"/>
            <a:ext cx="2402986" cy="1743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CentraleMed">
  <a:themeElements>
    <a:clrScheme name="Nuancier 2021 Centrale Marseille">
      <a:dk1>
        <a:srgbClr val="000F9F"/>
      </a:dk1>
      <a:lt1>
        <a:srgbClr val="FFFFFF"/>
      </a:lt1>
      <a:dk2>
        <a:srgbClr val="000F9F"/>
      </a:dk2>
      <a:lt2>
        <a:srgbClr val="EFF0F4"/>
      </a:lt2>
      <a:accent1>
        <a:srgbClr val="128C38"/>
      </a:accent1>
      <a:accent2>
        <a:srgbClr val="61348A"/>
      </a:accent2>
      <a:accent3>
        <a:srgbClr val="F7AF17"/>
      </a:accent3>
      <a:accent4>
        <a:srgbClr val="DC162F"/>
      </a:accent4>
      <a:accent5>
        <a:srgbClr val="2487B9"/>
      </a:accent5>
      <a:accent6>
        <a:srgbClr val="4D5F80"/>
      </a:accent6>
      <a:hlink>
        <a:srgbClr val="61348A"/>
      </a:hlink>
      <a:folHlink>
        <a:srgbClr val="4D5F80"/>
      </a:folHlink>
    </a:clrScheme>
    <a:fontScheme name="Police Charte ECM 2021">
      <a:majorFont>
        <a:latin typeface="Barlow Bold"/>
        <a:ea typeface="Arial"/>
        <a:cs typeface="Arial"/>
      </a:majorFont>
      <a:minorFont>
        <a:latin typeface="Barlow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ONLYOFFICE/7.0.1.37</Application>
  <DocSecurity>0</DocSecurity>
  <PresentationFormat>Grand écran</PresentationFormat>
  <Paragraphs>0</Paragraphs>
  <Slides>26</Slides>
  <Notes>26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Manager/>
  <Company>Ecole Centrale Marseille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Charlotte Coutagne</dc:creator>
  <cp:keywords/>
  <dc:description/>
  <dc:identifier/>
  <dc:language/>
  <cp:lastModifiedBy>Guillaume Graton (ggraton)</cp:lastModifiedBy>
  <cp:revision>15</cp:revision>
  <dcterms:created xsi:type="dcterms:W3CDTF">2022-09-02T09:58:10Z</dcterms:created>
  <dcterms:modified xsi:type="dcterms:W3CDTF">2022-12-13T12:31:02Z</dcterms:modified>
  <cp:category/>
  <cp:contentStatus/>
  <cp:version/>
</cp:coreProperties>
</file>