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22.xml" ContentType="application/vnd.openxmlformats-officedocument.presentationml.slide+xml"/>
  <Override PartName="/ppt/theme/theme3.xml" ContentType="application/vnd.openxmlformats-officedocument.theme+xml"/>
  <Override PartName="/ppt/slideMasters/slideMaster1.xml" ContentType="application/vnd.openxmlformats-officedocument.presentationml.slideMaster+xml"/>
  <Override PartName="/ppt/slides/slide14.xml" ContentType="application/vnd.openxmlformats-officedocument.presentationml.slide+xml"/>
  <Override PartName="/ppt/notesSlides/notesSlide23.xml" ContentType="application/vnd.openxmlformats-officedocument.presentationml.notesSlid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notesSlides/notesSlide21.xml" ContentType="application/vnd.openxmlformats-officedocument.presentationml.notesSlide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  <p:sldMasterId id="2147483653" r:id="rId2"/>
  </p:sldMasterIdLst>
  <p:notesMasterIdLst>
    <p:notesMasterId r:id="rId32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2192000" cy="6858000"/>
  <p:notesSz cx="6858000" cy="9144000"/>
  <p:defaultTextStyle>
    <a:def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</a:defRPr>
    </a:defPPr>
    <a:lvl1pPr marL="0" marR="0" indent="0" algn="l" defTabSz="914400">
      <a:lnSpc>
        <a:spcPct val="93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1pPr>
    <a:lvl2pPr marL="0" marR="0" indent="457200" algn="l" defTabSz="914400">
      <a:lnSpc>
        <a:spcPct val="93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2pPr>
    <a:lvl3pPr marL="0" marR="0" indent="914400" algn="l" defTabSz="914400">
      <a:lnSpc>
        <a:spcPct val="93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3pPr>
    <a:lvl4pPr marL="0" marR="0" indent="1371600" algn="l" defTabSz="914400">
      <a:lnSpc>
        <a:spcPct val="93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4pPr>
    <a:lvl5pPr marL="0" marR="0" indent="1828800" algn="l" defTabSz="914400">
      <a:lnSpc>
        <a:spcPct val="93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5pPr>
    <a:lvl6pPr marL="0" marR="0" indent="0" algn="l" defTabSz="914400">
      <a:lnSpc>
        <a:spcPct val="93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6pPr>
    <a:lvl7pPr marL="0" marR="0" indent="0" algn="l" defTabSz="914400">
      <a:lnSpc>
        <a:spcPct val="93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7pPr>
    <a:lvl8pPr marL="0" marR="0" indent="0" algn="l" defTabSz="914400">
      <a:lnSpc>
        <a:spcPct val="93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8pPr>
    <a:lvl9pPr marL="0" marR="0" indent="0" algn="l" defTabSz="914400">
      <a:lnSpc>
        <a:spcPct val="93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19" d="100"/>
          <a:sy n="119" d="100"/>
        </p:scale>
        <p:origin x="456" y="192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theme" Target="theme/theme1.xml"/><Relationship Id="rId4" Type="http://schemas.openxmlformats.org/officeDocument/2006/relationships/theme" Target="theme/theme2.xml"/><Relationship Id="rId5" Type="http://schemas.openxmlformats.org/officeDocument/2006/relationships/theme" Target="theme/theme3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notesMaster" Target="notesMasters/notesMaster1.xml"/><Relationship Id="rId33" Type="http://schemas.openxmlformats.org/officeDocument/2006/relationships/presProps" Target="presProps.xml" /><Relationship Id="rId34" Type="http://schemas.openxmlformats.org/officeDocument/2006/relationships/tableStyles" Target="tableStyles.xml" /><Relationship Id="rId35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7827117" name="Shape 42"/>
          <p:cNvSpPr>
            <a:spLocks noChangeAspect="1" noGrp="1" noRo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55540652" name="Shape 43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>
      <a:spcBef>
        <a:spcPts val="400"/>
      </a:spcBef>
      <a:defRPr sz="1200">
        <a:latin typeface="+mn-lt"/>
        <a:ea typeface="+mn-ea"/>
        <a:cs typeface="+mn-cs"/>
      </a:defRPr>
    </a:lvl1pPr>
    <a:lvl2pPr indent="228600">
      <a:spcBef>
        <a:spcPts val="400"/>
      </a:spcBef>
      <a:defRPr sz="1200">
        <a:latin typeface="+mn-lt"/>
        <a:ea typeface="+mn-ea"/>
        <a:cs typeface="+mn-cs"/>
      </a:defRPr>
    </a:lvl2pPr>
    <a:lvl3pPr indent="457200">
      <a:spcBef>
        <a:spcPts val="400"/>
      </a:spcBef>
      <a:defRPr sz="1200">
        <a:latin typeface="+mn-lt"/>
        <a:ea typeface="+mn-ea"/>
        <a:cs typeface="+mn-cs"/>
      </a:defRPr>
    </a:lvl3pPr>
    <a:lvl4pPr indent="685800">
      <a:spcBef>
        <a:spcPts val="400"/>
      </a:spcBef>
      <a:defRPr sz="1200">
        <a:latin typeface="+mn-lt"/>
        <a:ea typeface="+mn-ea"/>
        <a:cs typeface="+mn-cs"/>
      </a:defRPr>
    </a:lvl4pPr>
    <a:lvl5pPr indent="914400">
      <a:spcBef>
        <a:spcPts val="400"/>
      </a:spcBef>
      <a:defRPr sz="1200">
        <a:latin typeface="+mn-lt"/>
        <a:ea typeface="+mn-ea"/>
        <a:cs typeface="+mn-cs"/>
      </a:defRPr>
    </a:lvl5pPr>
    <a:lvl6pPr indent="1143000">
      <a:spcBef>
        <a:spcPts val="400"/>
      </a:spcBef>
      <a:defRPr sz="1200">
        <a:latin typeface="+mn-lt"/>
        <a:ea typeface="+mn-ea"/>
        <a:cs typeface="+mn-cs"/>
      </a:defRPr>
    </a:lvl6pPr>
    <a:lvl7pPr indent="1371600">
      <a:spcBef>
        <a:spcPts val="400"/>
      </a:spcBef>
      <a:defRPr sz="1200">
        <a:latin typeface="+mn-lt"/>
        <a:ea typeface="+mn-ea"/>
        <a:cs typeface="+mn-cs"/>
      </a:defRPr>
    </a:lvl7pPr>
    <a:lvl8pPr indent="1600200">
      <a:spcBef>
        <a:spcPts val="400"/>
      </a:spcBef>
      <a:defRPr sz="1200">
        <a:latin typeface="+mn-lt"/>
        <a:ea typeface="+mn-ea"/>
        <a:cs typeface="+mn-cs"/>
      </a:defRPr>
    </a:lvl8pPr>
    <a:lvl9pPr indent="1828800">
      <a:spcBef>
        <a:spcPts val="400"/>
      </a:spcBef>
      <a:defRPr sz="1200"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 ?>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 ?>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 ?>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 ?>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 ?>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 ?>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 ?>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 ?>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105897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54540725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7844812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7D0DA5A-4286-7FF9-B274-F5C399CA24C6}" type="slidenum">
              <a:rPr/>
              <a:t>1</a:t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430310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08174950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5440534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F8E3997-BBE0-2A24-6E03-2182476DC083}" type="slidenum">
              <a:rPr/>
              <a:t>10</a:t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598252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17795504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7515845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7F7A170-3188-32DF-1C28-8B56EC05B0F5}" type="slidenum">
              <a:rPr/>
              <a:t>11</a:t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916587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97047480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9258807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B36FC8E-D527-E6D0-814D-447D3C7FB175}" type="slidenum">
              <a:rPr/>
              <a:t>12</a:t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3308955" name="Slide Image Placehold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</p:spPr>
      </p:sp>
      <p:sp>
        <p:nvSpPr>
          <p:cNvPr id="130452442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0054980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0FD1DE5-4176-B14A-860E-FEE9F7684BB2}" type="slidenum">
              <a:rPr/>
              <a:t>13</a:t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195711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886290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8583760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7DC9646-DD33-81E5-F596-AF087EA0584B}" type="slidenum">
              <a:rPr/>
              <a:t>14</a:t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348467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04642128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705145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C2D1180-4FD7-CE53-F4B0-48EC3AAF4247}" type="slidenum">
              <a:rPr/>
              <a:t>15</a:t>
            </a:fld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6720245" name="Slide Image Placehold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</p:spPr>
      </p:sp>
      <p:sp>
        <p:nvSpPr>
          <p:cNvPr id="137823902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5061631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B1FB827-0C27-CABE-19BC-CAD9C46E5D94}" type="slidenum">
              <a:rPr/>
              <a:t>16</a:t>
            </a:fld>
            <a:endParaRPr/>
          </a:p>
        </p:txBody>
      </p:sp>
    </p:spTree>
  </p:cSld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3546652" name="Slide Image Placehold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</p:spPr>
      </p:sp>
      <p:sp>
        <p:nvSpPr>
          <p:cNvPr id="25388281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3163757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EA6C256-24C1-A8B0-12CE-AAD1CA3A7377}" type="slidenum">
              <a:rPr/>
              <a:t>17</a:t>
            </a:fld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848047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5380774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6213623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A60810B-F907-2749-6A11-6E7C0DEF657D}" type="slidenum">
              <a:rPr/>
              <a:t/>
            </a:fld>
            <a:endParaRPr/>
          </a:p>
        </p:txBody>
      </p:sp>
    </p:spTree>
  </p:cSld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329846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98329391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331832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15D45E8-C6D4-4A53-666D-10EBB8D512E2}" type="slidenum">
              <a:rPr/>
              <a:t/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307022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97332570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4387195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2BD6F7A-CDBE-4DD8-4335-CFD2214FC154}" type="slidenum">
              <a:rPr/>
              <a:t>2</a:t>
            </a:fld>
            <a:endParaRPr/>
          </a:p>
        </p:txBody>
      </p:sp>
    </p:spTree>
  </p:cSld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321301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10028835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5724001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7704331-B21B-A7D1-0902-3559979267CA}" type="slidenum">
              <a:rPr/>
              <a:t/>
            </a:fld>
            <a:endParaRPr/>
          </a:p>
        </p:txBody>
      </p:sp>
    </p:spTree>
  </p:cSld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240460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67401601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7654518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44C5127-122E-86DE-45C3-87BC71B52724}" type="slidenum">
              <a:rPr/>
              <a:t/>
            </a:fld>
            <a:endParaRPr/>
          </a:p>
        </p:txBody>
      </p:sp>
    </p:spTree>
  </p:cSld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437048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797003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6878020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B0F82A-5D24-97A0-BC9F-6452BA8503D1}" type="slidenum">
              <a:rPr/>
              <a:t/>
            </a:fld>
            <a:endParaRPr/>
          </a:p>
        </p:txBody>
      </p:sp>
    </p:spTree>
  </p:cSld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931342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22911355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538135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5F97951-55E7-9EBF-8E57-40271DE6F8F7}" type="slidenum">
              <a:rPr/>
              <a:t/>
            </a:fld>
            <a:endParaRPr/>
          </a:p>
        </p:txBody>
      </p:sp>
    </p:spTree>
  </p:cSld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117461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7076631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378007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1CD0DEA-95D0-82C5-04ED-EB6D7BCA8F85}" type="slidenum">
              <a:rPr/>
              <a:t/>
            </a:fld>
            <a:endParaRPr/>
          </a:p>
        </p:txBody>
      </p:sp>
    </p:spTree>
  </p:cSld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984310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64274917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9324860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98E5EB5-8CBA-F331-0630-749404BA9FC1}" type="slidenum">
              <a:rPr/>
              <a:t/>
            </a:fld>
            <a:endParaRPr/>
          </a:p>
        </p:txBody>
      </p:sp>
    </p:spTree>
  </p:cSld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359764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8676056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8037332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7EA84AA-D532-9C81-0234-3EC4D2789607}" type="slidenum">
              <a:rPr/>
              <a:t>26</a:t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367614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2268640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205492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FD6D49A-BC5E-B95B-3B59-A92DEC968377}" type="slidenum">
              <a:rPr/>
              <a:t>3</a:t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182436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34722959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4290434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5676E9A-F043-A6F7-635D-F25F0ED14555}" type="slidenum">
              <a:rPr/>
              <a:t>4</a:t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2334703" name="Slide Image Placehold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</p:spPr>
      </p:sp>
      <p:sp>
        <p:nvSpPr>
          <p:cNvPr id="184377013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0269156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417DB7A-E8BE-2678-EA27-888F69B335D4}" type="slidenum">
              <a:rPr/>
              <a:t>5</a:t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4886965" name="Slide Image Placehold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</p:spPr>
      </p:sp>
      <p:sp>
        <p:nvSpPr>
          <p:cNvPr id="179575990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4736843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F88ACED-503C-C0B2-F2E9-9E545356CCFC}" type="slidenum">
              <a:rPr/>
              <a:t>6</a:t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803756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949913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5460621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04DCA54-1AD4-BCC2-8BEF-F250729610E2}" type="slidenum">
              <a:rPr/>
              <a:t>7</a:t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5140691" name="Slide Image Placehold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</p:spPr>
      </p:sp>
      <p:sp>
        <p:nvSpPr>
          <p:cNvPr id="127299042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0702591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79B382A-7F73-A66E-ADDF-BC5E4C1402BA}" type="slidenum">
              <a:rPr/>
              <a:t>8</a:t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5556752" name="Slide Image Placehold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</p:spPr>
      </p:sp>
      <p:sp>
        <p:nvSpPr>
          <p:cNvPr id="190125574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3132110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79B382A-7F73-A66E-ADDF-BC5E4C1402BA}" type="slidenum">
              <a:rPr/>
              <a:t>9</a:t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efau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0000914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tx" userDrawn="1">
  <p:cSld name="Defau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3536146" name="Rectangle"/>
          <p:cNvSpPr/>
          <p:nvPr/>
        </p:nvSpPr>
        <p:spPr bwMode="auto">
          <a:xfrm>
            <a:off x="294639" y="259425"/>
            <a:ext cx="11602722" cy="6339150"/>
          </a:xfrm>
          <a:prstGeom prst="rect">
            <a:avLst/>
          </a:prstGeom>
          <a:solidFill>
            <a:srgbClr val="EFF0F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</a:defRPr>
            </a:pPr>
            <a:endParaRPr/>
          </a:p>
        </p:txBody>
      </p:sp>
      <p:pic>
        <p:nvPicPr>
          <p:cNvPr id="894777830" name="Capture d’écran 2022-09-05 à 13.14.46.png" descr="Capture d’écran 2022-09-05 à 13.14.46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106760" y="5794833"/>
            <a:ext cx="2034825" cy="899753"/>
          </a:xfrm>
          <a:prstGeom prst="rect">
            <a:avLst/>
          </a:prstGeom>
          <a:ln w="12700">
            <a:miter lim="400000"/>
          </a:ln>
        </p:spPr>
      </p:pic>
      <p:sp>
        <p:nvSpPr>
          <p:cNvPr id="1123023386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8737600" y="6356350"/>
            <a:ext cx="2844800" cy="368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1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x" userDrawn="1">
  <p:cSld name="Defau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24206965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2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x" userDrawn="1">
  <p:cSld name="Defau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3722074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8737600" y="6356350"/>
            <a:ext cx="2844800" cy="368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tx" userDrawn="1">
  <p:cSld name="Defau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6353116" name="Rectangle"/>
          <p:cNvSpPr/>
          <p:nvPr/>
        </p:nvSpPr>
        <p:spPr bwMode="auto">
          <a:xfrm>
            <a:off x="294639" y="259425"/>
            <a:ext cx="11602722" cy="6339150"/>
          </a:xfrm>
          <a:prstGeom prst="rect">
            <a:avLst/>
          </a:prstGeom>
          <a:solidFill>
            <a:srgbClr val="EFF0F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</a:defRPr>
            </a:pPr>
            <a:endParaRPr/>
          </a:p>
        </p:txBody>
      </p:sp>
      <p:pic>
        <p:nvPicPr>
          <p:cNvPr id="224897301" name="Capture d’écran 2022-09-05 à 13.14.46.png" descr="Capture d’écran 2022-09-05 à 13.14.46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106760" y="5794833"/>
            <a:ext cx="2034825" cy="899753"/>
          </a:xfrm>
          <a:prstGeom prst="rect">
            <a:avLst/>
          </a:prstGeom>
          <a:ln w="12700">
            <a:miter lim="400000"/>
          </a:ln>
        </p:spPr>
      </p:pic>
      <p:sp>
        <p:nvSpPr>
          <p:cNvPr id="285557432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8737600" y="6356350"/>
            <a:ext cx="2844800" cy="368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&lt;#&gt;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2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2446376" name="Rectangle"/>
          <p:cNvSpPr/>
          <p:nvPr/>
        </p:nvSpPr>
        <p:spPr bwMode="auto">
          <a:xfrm>
            <a:off x="294639" y="259425"/>
            <a:ext cx="11602722" cy="6339150"/>
          </a:xfrm>
          <a:prstGeom prst="rect">
            <a:avLst/>
          </a:prstGeom>
          <a:solidFill>
            <a:srgbClr val="EFF0F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</a:defRPr>
            </a:pPr>
            <a:endParaRPr/>
          </a:p>
        </p:txBody>
      </p:sp>
      <p:pic>
        <p:nvPicPr>
          <p:cNvPr id="519460384" name="Capture d’écran 2022-09-05 à 13.14.46.png" descr="Capture d’écran 2022-09-05 à 13.14.46.pn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106760" y="5794833"/>
            <a:ext cx="2034825" cy="899753"/>
          </a:xfrm>
          <a:prstGeom prst="rect">
            <a:avLst/>
          </a:prstGeom>
          <a:ln w="12700">
            <a:miter lim="400000"/>
          </a:ln>
        </p:spPr>
      </p:pic>
      <p:sp>
        <p:nvSpPr>
          <p:cNvPr id="1585870497" name="Texte du titre"/>
          <p:cNvSpPr txBox="1">
            <a:spLocks noGrp="1"/>
          </p:cNvSpPr>
          <p:nvPr>
            <p:ph type="title"/>
          </p:nvPr>
        </p:nvSpPr>
        <p:spPr bwMode="auto"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>
              <a:defRPr/>
            </a:pPr>
            <a:r>
              <a:rPr/>
              <a:t>Texte du titre</a:t>
            </a:r>
            <a:endParaRPr/>
          </a:p>
        </p:txBody>
      </p:sp>
      <p:sp>
        <p:nvSpPr>
          <p:cNvPr id="1225111346" name="Texte niveau 1…"/>
          <p:cNvSpPr txBox="1"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/>
          <a:lstStyle/>
          <a:p>
            <a:pPr>
              <a:defRPr/>
            </a:pPr>
            <a:r>
              <a:rPr/>
              <a:t>Texte niveau 1</a:t>
            </a:r>
            <a:endParaRPr/>
          </a:p>
          <a:p>
            <a:pPr lvl="1">
              <a:defRPr/>
            </a:pPr>
            <a:r>
              <a:rPr/>
              <a:t>Texte niveau 2</a:t>
            </a:r>
            <a:endParaRPr/>
          </a:p>
          <a:p>
            <a:pPr lvl="2">
              <a:defRPr/>
            </a:pPr>
            <a:r>
              <a:rPr/>
              <a:t>Texte niveau 3</a:t>
            </a:r>
            <a:endParaRPr/>
          </a:p>
          <a:p>
            <a:pPr lvl="3">
              <a:defRPr/>
            </a:pPr>
            <a:r>
              <a:rPr/>
              <a:t>Texte niveau 4</a:t>
            </a:r>
            <a:endParaRPr/>
          </a:p>
          <a:p>
            <a:pPr lvl="4">
              <a:defRPr/>
            </a:pPr>
            <a:r>
              <a:rPr/>
              <a:t>Texte niveau 5</a:t>
            </a:r>
            <a:endParaRPr/>
          </a:p>
        </p:txBody>
      </p:sp>
      <p:sp>
        <p:nvSpPr>
          <p:cNvPr id="1859046343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0" y="0"/>
            <a:ext cx="266973" cy="25922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lnSpc>
                <a:spcPct val="100000"/>
              </a:lnSpc>
              <a:defRPr>
                <a:solidFill>
                  <a:srgbClr val="000F9F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2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marL="0" marR="0" indent="0" algn="ctr" defTabSz="91440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solidFill>
            <a:srgbClr val="000000"/>
          </a:solidFill>
          <a:latin typeface="Arial"/>
          <a:ea typeface="Arial"/>
          <a:cs typeface="Arial"/>
        </a:defRPr>
      </a:lvl1pPr>
      <a:lvl2pPr marL="0" marR="0" indent="0" algn="ctr" defTabSz="91440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solidFill>
            <a:srgbClr val="000000"/>
          </a:solidFill>
          <a:latin typeface="Arial"/>
          <a:ea typeface="Arial"/>
          <a:cs typeface="Arial"/>
        </a:defRPr>
      </a:lvl2pPr>
      <a:lvl3pPr marL="0" marR="0" indent="0" algn="ctr" defTabSz="91440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solidFill>
            <a:srgbClr val="000000"/>
          </a:solidFill>
          <a:latin typeface="Arial"/>
          <a:ea typeface="Arial"/>
          <a:cs typeface="Arial"/>
        </a:defRPr>
      </a:lvl3pPr>
      <a:lvl4pPr marL="0" marR="0" indent="0" algn="ctr" defTabSz="91440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solidFill>
            <a:srgbClr val="000000"/>
          </a:solidFill>
          <a:latin typeface="Arial"/>
          <a:ea typeface="Arial"/>
          <a:cs typeface="Arial"/>
        </a:defRPr>
      </a:lvl4pPr>
      <a:lvl5pPr marL="0" marR="0" indent="0" algn="ctr" defTabSz="91440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solidFill>
            <a:srgbClr val="000000"/>
          </a:solidFill>
          <a:latin typeface="Arial"/>
          <a:ea typeface="Arial"/>
          <a:cs typeface="Arial"/>
        </a:defRPr>
      </a:lvl5pPr>
      <a:lvl6pPr marL="0" marR="0" indent="457200" algn="ctr" defTabSz="91440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solidFill>
            <a:srgbClr val="000000"/>
          </a:solidFill>
          <a:latin typeface="Arial"/>
          <a:ea typeface="Arial"/>
          <a:cs typeface="Arial"/>
        </a:defRPr>
      </a:lvl6pPr>
      <a:lvl7pPr marL="0" marR="0" indent="914400" algn="ctr" defTabSz="91440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solidFill>
            <a:srgbClr val="000000"/>
          </a:solidFill>
          <a:latin typeface="Arial"/>
          <a:ea typeface="Arial"/>
          <a:cs typeface="Arial"/>
        </a:defRPr>
      </a:lvl7pPr>
      <a:lvl8pPr marL="0" marR="0" indent="1371600" algn="ctr" defTabSz="91440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solidFill>
            <a:srgbClr val="000000"/>
          </a:solidFill>
          <a:latin typeface="Arial"/>
          <a:ea typeface="Arial"/>
          <a:cs typeface="Arial"/>
        </a:defRPr>
      </a:lvl8pPr>
      <a:lvl9pPr marL="0" marR="0" indent="1828800" algn="ctr" defTabSz="91440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lvl1pPr marL="342900" marR="0" indent="-342900" algn="l" defTabSz="91440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defRPr sz="3200" b="0" i="0" u="none" strike="noStrike" cap="none" spc="0">
          <a:solidFill>
            <a:srgbClr val="000000"/>
          </a:solidFill>
          <a:latin typeface="Arial"/>
          <a:ea typeface="Arial"/>
          <a:cs typeface="Arial"/>
        </a:defRPr>
      </a:lvl1pPr>
      <a:lvl2pPr marL="342900" marR="0" indent="114300" algn="l" defTabSz="91440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defRPr sz="3200" b="0" i="0" u="none" strike="noStrike" cap="none" spc="0">
          <a:solidFill>
            <a:srgbClr val="000000"/>
          </a:solidFill>
          <a:latin typeface="Arial"/>
          <a:ea typeface="Arial"/>
          <a:cs typeface="Arial"/>
        </a:defRPr>
      </a:lvl2pPr>
      <a:lvl3pPr marL="342900" marR="0" indent="571500" algn="l" defTabSz="91440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defRPr sz="3200" b="0" i="0" u="none" strike="noStrike" cap="none" spc="0">
          <a:solidFill>
            <a:srgbClr val="000000"/>
          </a:solidFill>
          <a:latin typeface="Arial"/>
          <a:ea typeface="Arial"/>
          <a:cs typeface="Arial"/>
        </a:defRPr>
      </a:lvl3pPr>
      <a:lvl4pPr marL="342900" marR="0" indent="1028700" algn="l" defTabSz="91440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defRPr sz="3200" b="0" i="0" u="none" strike="noStrike" cap="none" spc="0">
          <a:solidFill>
            <a:srgbClr val="000000"/>
          </a:solidFill>
          <a:latin typeface="Arial"/>
          <a:ea typeface="Arial"/>
          <a:cs typeface="Arial"/>
        </a:defRPr>
      </a:lvl4pPr>
      <a:lvl5pPr marL="342900" marR="0" indent="1485900" algn="l" defTabSz="91440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defRPr sz="3200" b="0" i="0" u="none" strike="noStrike" cap="none" spc="0">
          <a:solidFill>
            <a:srgbClr val="000000"/>
          </a:solidFill>
          <a:latin typeface="Arial"/>
          <a:ea typeface="Arial"/>
          <a:cs typeface="Arial"/>
        </a:defRPr>
      </a:lvl5pPr>
      <a:lvl6pPr marL="342900" marR="0" indent="1943100" algn="l" defTabSz="91440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defRPr sz="3200" b="0" i="0" u="none" strike="noStrike" cap="none" spc="0">
          <a:solidFill>
            <a:srgbClr val="000000"/>
          </a:solidFill>
          <a:latin typeface="Arial"/>
          <a:ea typeface="Arial"/>
          <a:cs typeface="Arial"/>
        </a:defRPr>
      </a:lvl6pPr>
      <a:lvl7pPr marL="342900" marR="0" indent="2400300" algn="l" defTabSz="91440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defRPr sz="3200" b="0" i="0" u="none" strike="noStrike" cap="none" spc="0">
          <a:solidFill>
            <a:srgbClr val="000000"/>
          </a:solidFill>
          <a:latin typeface="Arial"/>
          <a:ea typeface="Arial"/>
          <a:cs typeface="Arial"/>
        </a:defRPr>
      </a:lvl7pPr>
      <a:lvl8pPr marL="342900" marR="0" indent="2857500" algn="l" defTabSz="91440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defRPr sz="3200" b="0" i="0" u="none" strike="noStrike" cap="none" spc="0">
          <a:solidFill>
            <a:srgbClr val="000000"/>
          </a:solidFill>
          <a:latin typeface="Arial"/>
          <a:ea typeface="Arial"/>
          <a:cs typeface="Arial"/>
        </a:defRPr>
      </a:lvl8pPr>
      <a:lvl9pPr marL="342900" marR="0" indent="3314700" algn="l" defTabSz="91440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defRPr sz="3200" b="0" i="0" u="none" strike="noStrike" cap="none" spc="0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4572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9144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1371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18288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4139052" name="Rectangle"/>
          <p:cNvSpPr/>
          <p:nvPr/>
        </p:nvSpPr>
        <p:spPr bwMode="auto">
          <a:xfrm>
            <a:off x="294639" y="259425"/>
            <a:ext cx="11602722" cy="6339150"/>
          </a:xfrm>
          <a:prstGeom prst="rect">
            <a:avLst/>
          </a:prstGeom>
          <a:solidFill>
            <a:srgbClr val="EFF0F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</a:defRPr>
            </a:pPr>
            <a:endParaRPr/>
          </a:p>
        </p:txBody>
      </p:sp>
      <p:pic>
        <p:nvPicPr>
          <p:cNvPr id="727510113" name="Capture d’écran 2022-09-05 à 13.14.46.png" descr="Capture d’écran 2022-09-05 à 13.14.46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106760" y="5794833"/>
            <a:ext cx="2034825" cy="899753"/>
          </a:xfrm>
          <a:prstGeom prst="rect">
            <a:avLst/>
          </a:prstGeom>
          <a:ln w="12700">
            <a:miter lim="400000"/>
          </a:ln>
        </p:spPr>
      </p:pic>
      <p:sp>
        <p:nvSpPr>
          <p:cNvPr id="973332731" name="Texte du titre"/>
          <p:cNvSpPr txBox="1">
            <a:spLocks noGrp="1"/>
          </p:cNvSpPr>
          <p:nvPr>
            <p:ph type="title"/>
          </p:nvPr>
        </p:nvSpPr>
        <p:spPr bwMode="auto"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>
              <a:defRPr/>
            </a:pPr>
            <a:r>
              <a:rPr/>
              <a:t>Texte du titre</a:t>
            </a:r>
            <a:endParaRPr/>
          </a:p>
        </p:txBody>
      </p:sp>
      <p:sp>
        <p:nvSpPr>
          <p:cNvPr id="1180141717" name="Texte niveau 1…"/>
          <p:cNvSpPr txBox="1"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/>
          <a:lstStyle/>
          <a:p>
            <a:pPr>
              <a:defRPr/>
            </a:pPr>
            <a:r>
              <a:rPr/>
              <a:t>Texte niveau 1</a:t>
            </a:r>
            <a:endParaRPr/>
          </a:p>
          <a:p>
            <a:pPr lvl="1">
              <a:defRPr/>
            </a:pPr>
            <a:r>
              <a:rPr/>
              <a:t>Texte niveau 2</a:t>
            </a:r>
            <a:endParaRPr/>
          </a:p>
          <a:p>
            <a:pPr lvl="2">
              <a:defRPr/>
            </a:pPr>
            <a:r>
              <a:rPr/>
              <a:t>Texte niveau 3</a:t>
            </a:r>
            <a:endParaRPr/>
          </a:p>
          <a:p>
            <a:pPr lvl="3">
              <a:defRPr/>
            </a:pPr>
            <a:r>
              <a:rPr/>
              <a:t>Texte niveau 4</a:t>
            </a:r>
            <a:endParaRPr/>
          </a:p>
          <a:p>
            <a:pPr lvl="4">
              <a:defRPr/>
            </a:pPr>
            <a:r>
              <a:rPr/>
              <a:t>Texte niveau 5</a:t>
            </a:r>
            <a:endParaRPr/>
          </a:p>
        </p:txBody>
      </p:sp>
      <p:sp>
        <p:nvSpPr>
          <p:cNvPr id="648071599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0" y="0"/>
            <a:ext cx="266973" cy="25922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lnSpc>
                <a:spcPct val="100000"/>
              </a:lnSpc>
              <a:defRPr>
                <a:solidFill>
                  <a:srgbClr val="000F9F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&lt;#&gt;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marL="0" marR="0" indent="0" algn="ctr" defTabSz="91440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solidFill>
            <a:srgbClr val="000000"/>
          </a:solidFill>
          <a:latin typeface="Arial"/>
          <a:ea typeface="Arial"/>
          <a:cs typeface="Arial"/>
        </a:defRPr>
      </a:lvl1pPr>
      <a:lvl2pPr marL="0" marR="0" indent="0" algn="ctr" defTabSz="91440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solidFill>
            <a:srgbClr val="000000"/>
          </a:solidFill>
          <a:latin typeface="Arial"/>
          <a:ea typeface="Arial"/>
          <a:cs typeface="Arial"/>
        </a:defRPr>
      </a:lvl2pPr>
      <a:lvl3pPr marL="0" marR="0" indent="0" algn="ctr" defTabSz="91440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solidFill>
            <a:srgbClr val="000000"/>
          </a:solidFill>
          <a:latin typeface="Arial"/>
          <a:ea typeface="Arial"/>
          <a:cs typeface="Arial"/>
        </a:defRPr>
      </a:lvl3pPr>
      <a:lvl4pPr marL="0" marR="0" indent="0" algn="ctr" defTabSz="91440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solidFill>
            <a:srgbClr val="000000"/>
          </a:solidFill>
          <a:latin typeface="Arial"/>
          <a:ea typeface="Arial"/>
          <a:cs typeface="Arial"/>
        </a:defRPr>
      </a:lvl4pPr>
      <a:lvl5pPr marL="0" marR="0" indent="0" algn="ctr" defTabSz="91440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solidFill>
            <a:srgbClr val="000000"/>
          </a:solidFill>
          <a:latin typeface="Arial"/>
          <a:ea typeface="Arial"/>
          <a:cs typeface="Arial"/>
        </a:defRPr>
      </a:lvl5pPr>
      <a:lvl6pPr marL="0" marR="0" indent="457200" algn="ctr" defTabSz="91440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solidFill>
            <a:srgbClr val="000000"/>
          </a:solidFill>
          <a:latin typeface="Arial"/>
          <a:ea typeface="Arial"/>
          <a:cs typeface="Arial"/>
        </a:defRPr>
      </a:lvl6pPr>
      <a:lvl7pPr marL="0" marR="0" indent="914400" algn="ctr" defTabSz="91440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solidFill>
            <a:srgbClr val="000000"/>
          </a:solidFill>
          <a:latin typeface="Arial"/>
          <a:ea typeface="Arial"/>
          <a:cs typeface="Arial"/>
        </a:defRPr>
      </a:lvl7pPr>
      <a:lvl8pPr marL="0" marR="0" indent="1371600" algn="ctr" defTabSz="91440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solidFill>
            <a:srgbClr val="000000"/>
          </a:solidFill>
          <a:latin typeface="Arial"/>
          <a:ea typeface="Arial"/>
          <a:cs typeface="Arial"/>
        </a:defRPr>
      </a:lvl8pPr>
      <a:lvl9pPr marL="0" marR="0" indent="1828800" algn="ctr" defTabSz="91440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lvl1pPr marL="342900" marR="0" indent="-342900" algn="l" defTabSz="91440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defRPr sz="3200" b="0" i="0" u="none" strike="noStrike" cap="none" spc="0">
          <a:solidFill>
            <a:srgbClr val="000000"/>
          </a:solidFill>
          <a:latin typeface="Arial"/>
          <a:ea typeface="Arial"/>
          <a:cs typeface="Arial"/>
        </a:defRPr>
      </a:lvl1pPr>
      <a:lvl2pPr marL="342900" marR="0" indent="114300" algn="l" defTabSz="91440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defRPr sz="3200" b="0" i="0" u="none" strike="noStrike" cap="none" spc="0">
          <a:solidFill>
            <a:srgbClr val="000000"/>
          </a:solidFill>
          <a:latin typeface="Arial"/>
          <a:ea typeface="Arial"/>
          <a:cs typeface="Arial"/>
        </a:defRPr>
      </a:lvl2pPr>
      <a:lvl3pPr marL="342900" marR="0" indent="571500" algn="l" defTabSz="91440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defRPr sz="3200" b="0" i="0" u="none" strike="noStrike" cap="none" spc="0">
          <a:solidFill>
            <a:srgbClr val="000000"/>
          </a:solidFill>
          <a:latin typeface="Arial"/>
          <a:ea typeface="Arial"/>
          <a:cs typeface="Arial"/>
        </a:defRPr>
      </a:lvl3pPr>
      <a:lvl4pPr marL="342900" marR="0" indent="1028700" algn="l" defTabSz="91440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defRPr sz="3200" b="0" i="0" u="none" strike="noStrike" cap="none" spc="0">
          <a:solidFill>
            <a:srgbClr val="000000"/>
          </a:solidFill>
          <a:latin typeface="Arial"/>
          <a:ea typeface="Arial"/>
          <a:cs typeface="Arial"/>
        </a:defRPr>
      </a:lvl4pPr>
      <a:lvl5pPr marL="342900" marR="0" indent="1485900" algn="l" defTabSz="91440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defRPr sz="3200" b="0" i="0" u="none" strike="noStrike" cap="none" spc="0">
          <a:solidFill>
            <a:srgbClr val="000000"/>
          </a:solidFill>
          <a:latin typeface="Arial"/>
          <a:ea typeface="Arial"/>
          <a:cs typeface="Arial"/>
        </a:defRPr>
      </a:lvl5pPr>
      <a:lvl6pPr marL="342900" marR="0" indent="1943100" algn="l" defTabSz="91440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defRPr sz="3200" b="0" i="0" u="none" strike="noStrike" cap="none" spc="0">
          <a:solidFill>
            <a:srgbClr val="000000"/>
          </a:solidFill>
          <a:latin typeface="Arial"/>
          <a:ea typeface="Arial"/>
          <a:cs typeface="Arial"/>
        </a:defRPr>
      </a:lvl6pPr>
      <a:lvl7pPr marL="342900" marR="0" indent="2400300" algn="l" defTabSz="91440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defRPr sz="3200" b="0" i="0" u="none" strike="noStrike" cap="none" spc="0">
          <a:solidFill>
            <a:srgbClr val="000000"/>
          </a:solidFill>
          <a:latin typeface="Arial"/>
          <a:ea typeface="Arial"/>
          <a:cs typeface="Arial"/>
        </a:defRPr>
      </a:lvl7pPr>
      <a:lvl8pPr marL="342900" marR="0" indent="2857500" algn="l" defTabSz="91440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defRPr sz="3200" b="0" i="0" u="none" strike="noStrike" cap="none" spc="0">
          <a:solidFill>
            <a:srgbClr val="000000"/>
          </a:solidFill>
          <a:latin typeface="Arial"/>
          <a:ea typeface="Arial"/>
          <a:cs typeface="Arial"/>
        </a:defRPr>
      </a:lvl8pPr>
      <a:lvl9pPr marL="342900" marR="0" indent="3314700" algn="l" defTabSz="91440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defRPr sz="3200" b="0" i="0" u="none" strike="noStrike" cap="none" spc="0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4572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9144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1371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18288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stages-emplois.centrale-marseille.fr/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13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meet-inge.fr/" TargetMode="External"/><Relationship Id="rId4" Type="http://schemas.openxmlformats.org/officeDocument/2006/relationships/image" Target="../media/image14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jpg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9" Type="http://schemas.openxmlformats.org/officeDocument/2006/relationships/image" Target="../media/image21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g"/><Relationship Id="rId4" Type="http://schemas.openxmlformats.org/officeDocument/2006/relationships/image" Target="../media/image23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12751302" name="L’alternance en entreprise"/>
          <p:cNvSpPr txBox="1"/>
          <p:nvPr/>
        </p:nvSpPr>
        <p:spPr bwMode="auto">
          <a:xfrm>
            <a:off x="883993" y="505981"/>
            <a:ext cx="10424014" cy="2833166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800">
                <a:solidFill>
                  <a:srgbClr val="61348A"/>
                </a:solidFill>
                <a:latin typeface="Arial"/>
                <a:ea typeface="Arial"/>
                <a:cs typeface="Arial"/>
              </a:defRPr>
            </a:lvl1pPr>
          </a:lstStyle>
          <a:p>
            <a:pPr algn="ctr">
              <a:defRPr/>
            </a:pPr>
            <a:r>
              <a:rPr lang="fr-FR" sz="6600">
                <a:solidFill>
                  <a:srgbClr val="5C89FF"/>
                </a:solidFill>
              </a:rPr>
              <a:t>L’alternance en entreprise, un atout pour développer votre talent ! </a:t>
            </a:r>
            <a:endParaRPr/>
          </a:p>
        </p:txBody>
      </p:sp>
      <p:sp>
        <p:nvSpPr>
          <p:cNvPr id="601329712" name="Le cursus gagnant !…"/>
          <p:cNvSpPr txBox="1"/>
          <p:nvPr/>
        </p:nvSpPr>
        <p:spPr bwMode="auto">
          <a:xfrm>
            <a:off x="5853469" y="3339146"/>
            <a:ext cx="6052632" cy="2100006"/>
          </a:xfrm>
          <a:prstGeom prst="rect">
            <a:avLst/>
          </a:prstGeom>
          <a:ln w="12700">
            <a:miter lim="400000"/>
          </a:ln>
        </p:spPr>
        <p:txBody>
          <a:bodyPr wrap="square" lIns="44999" tIns="44999" rIns="44999" bIns="44999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 sz="2800">
                <a:latin typeface="Arial"/>
                <a:ea typeface="Arial"/>
                <a:cs typeface="Arial"/>
              </a:defRPr>
            </a:pPr>
            <a:br>
              <a:rPr lang="fr-FR"/>
            </a:br>
            <a:r>
              <a:rPr lang="fr-FR" sz="4800" b="1">
                <a:solidFill>
                  <a:srgbClr val="5C89FF"/>
                </a:solidFill>
              </a:rPr>
              <a:t>Le cursus gagnant !</a:t>
            </a:r>
            <a:endParaRPr/>
          </a:p>
          <a:p>
            <a:pPr>
              <a:lnSpc>
                <a:spcPct val="90000"/>
              </a:lnSpc>
              <a:spcBef>
                <a:spcPts val="10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 sz="2800">
                <a:solidFill>
                  <a:srgbClr val="61348A"/>
                </a:solidFill>
                <a:latin typeface="Arial"/>
                <a:ea typeface="Arial"/>
                <a:cs typeface="Arial"/>
              </a:defRPr>
            </a:pPr>
            <a:endParaRPr lang="fr-FR" sz="2400" b="1">
              <a:solidFill>
                <a:srgbClr val="5C89FF"/>
              </a:solidFill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 lang="fr-FR">
                <a:solidFill>
                  <a:srgbClr val="5C89FF"/>
                </a:solidFill>
              </a:rPr>
              <a:t>4 septembre 2025</a:t>
            </a:r>
            <a:endParaRPr/>
          </a:p>
        </p:txBody>
      </p:sp>
      <p:pic>
        <p:nvPicPr>
          <p:cNvPr id="72215741" name="image.png" descr="image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87337" y="3240087"/>
            <a:ext cx="5162551" cy="3455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760903" name="Comment trouver un contrat ?"/>
          <p:cNvSpPr txBox="1"/>
          <p:nvPr/>
        </p:nvSpPr>
        <p:spPr bwMode="auto">
          <a:xfrm>
            <a:off x="314444" y="272444"/>
            <a:ext cx="10424013" cy="877401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rgbClr val="000F9F"/>
                </a:solidFill>
                <a:latin typeface="Arial Black"/>
                <a:ea typeface="Arial Black"/>
                <a:cs typeface="Arial Black"/>
              </a:defRPr>
            </a:lvl1pPr>
          </a:lstStyle>
          <a:p>
            <a:pPr>
              <a:defRPr/>
            </a:pPr>
            <a:r>
              <a:rPr/>
              <a:t>Comment trouver un contrat ?</a:t>
            </a:r>
            <a:endParaRPr/>
          </a:p>
        </p:txBody>
      </p:sp>
      <p:sp>
        <p:nvSpPr>
          <p:cNvPr id="789777245" name="Par vous-même…"/>
          <p:cNvSpPr txBox="1"/>
          <p:nvPr/>
        </p:nvSpPr>
        <p:spPr bwMode="auto">
          <a:xfrm>
            <a:off x="636344" y="1126152"/>
            <a:ext cx="10919312" cy="1971391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/>
              <a:t>Par vous-même </a:t>
            </a:r>
            <a:endParaRPr/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000F9F"/>
              </a:buClr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/>
              <a:t>Réseau</a:t>
            </a:r>
            <a:endParaRPr/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000F9F"/>
              </a:buClr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/>
              <a:t>Recherche internet « nom de l’entreprise » et « alternance » </a:t>
            </a:r>
            <a:endParaRPr/>
          </a:p>
          <a:p>
            <a:pPr>
              <a:lnSpc>
                <a:spcPct val="90000"/>
              </a:lnSpc>
              <a:spcBef>
                <a:spcPts val="10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/>
              <a:t>Consulter le Site stages emplois    </a:t>
            </a:r>
            <a:br>
              <a:rPr/>
            </a:br>
            <a:endParaRPr sz="800"/>
          </a:p>
          <a:p>
            <a:pPr lvl="4">
              <a:lnSpc>
                <a:spcPct val="90000"/>
              </a:lnSpc>
              <a:spcBef>
                <a:spcPts val="10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/>
              <a:t> </a:t>
            </a:r>
            <a:r>
              <a:rPr u="sng">
                <a:hlinkClick r:id="rId3" tooltip="https://stages-emplois.centrale-marseille.fr/"/>
              </a:rPr>
              <a:t>https://stages-emplois.centrale-marseille.fr</a:t>
            </a:r>
            <a:endParaRPr u="sng"/>
          </a:p>
        </p:txBody>
      </p:sp>
      <p:pic>
        <p:nvPicPr>
          <p:cNvPr id="2022049632" name="image.png" descr="image.png"/>
          <p:cNvPicPr>
            <a:picLocks noChangeAspect="1"/>
          </p:cNvPicPr>
          <p:nvPr/>
        </p:nvPicPr>
        <p:blipFill>
          <a:blip r:embed="rId4"/>
          <a:srcRect l="0" t="12089" r="2656" b="3727"/>
          <a:stretch/>
        </p:blipFill>
        <p:spPr bwMode="auto">
          <a:xfrm>
            <a:off x="2154784" y="3047165"/>
            <a:ext cx="6090517" cy="3514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03641056" name="image.png" descr="image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6899998">
            <a:off x="7382668" y="3644106"/>
            <a:ext cx="641351" cy="1287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8246594" name="image.png" descr="image.pn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rot="17520000">
            <a:off x="2510631" y="3879056"/>
            <a:ext cx="355601" cy="868363"/>
          </a:xfrm>
          <a:prstGeom prst="rect">
            <a:avLst/>
          </a:prstGeom>
          <a:ln w="12700">
            <a:miter lim="400000"/>
          </a:ln>
        </p:spPr>
      </p:pic>
      <p:sp>
        <p:nvSpPr>
          <p:cNvPr id="1125457909" name="Consulter les offres de stages / alternance / emploi"/>
          <p:cNvSpPr txBox="1"/>
          <p:nvPr/>
        </p:nvSpPr>
        <p:spPr bwMode="auto">
          <a:xfrm>
            <a:off x="600159" y="3988324"/>
            <a:ext cx="1538892" cy="649827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tabLst>
                <a:tab pos="914400" algn="l"/>
              </a:tabLst>
              <a:defRPr sz="1200">
                <a:solidFill>
                  <a:srgbClr val="2E75B6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r>
              <a:rPr/>
              <a:t>Consulter les offres de stages / alternance / emploi </a:t>
            </a:r>
            <a:endParaRPr/>
          </a:p>
        </p:txBody>
      </p:sp>
      <p:sp>
        <p:nvSpPr>
          <p:cNvPr id="1140607206" name="Se connecter"/>
          <p:cNvSpPr txBox="1"/>
          <p:nvPr/>
        </p:nvSpPr>
        <p:spPr bwMode="auto">
          <a:xfrm>
            <a:off x="8231958" y="6121277"/>
            <a:ext cx="1177480" cy="246866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tabLst>
                <a:tab pos="914400" algn="l"/>
              </a:tabLst>
              <a:defRPr sz="1200">
                <a:solidFill>
                  <a:srgbClr val="2E75B6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r>
              <a:rPr/>
              <a:t>Se connecter </a:t>
            </a:r>
            <a:endParaRPr/>
          </a:p>
        </p:txBody>
      </p:sp>
      <p:sp>
        <p:nvSpPr>
          <p:cNvPr id="1378866677" name="Logo…"/>
          <p:cNvSpPr txBox="1"/>
          <p:nvPr/>
        </p:nvSpPr>
        <p:spPr bwMode="auto">
          <a:xfrm>
            <a:off x="8422237" y="3729037"/>
            <a:ext cx="1538892" cy="549946"/>
          </a:xfrm>
          <a:prstGeom prst="rect">
            <a:avLst/>
          </a:prstGeom>
          <a:ln w="12700">
            <a:miter lim="400000"/>
          </a:ln>
        </p:spPr>
        <p:txBody>
          <a:bodyPr wrap="none" lIns="44999" tIns="44999" rIns="44999" bIns="44999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tabLst>
                <a:tab pos="914400" algn="l"/>
              </a:tabLst>
              <a:defRPr sz="1200">
                <a:solidFill>
                  <a:srgbClr val="2E75B6"/>
                </a:solidFill>
                <a:latin typeface="Calibri"/>
                <a:ea typeface="Calibri"/>
                <a:cs typeface="Calibri"/>
              </a:defRPr>
            </a:pPr>
            <a:r>
              <a:rPr/>
              <a:t>Logo </a:t>
            </a:r>
            <a:endParaRPr/>
          </a:p>
          <a:p>
            <a:pPr>
              <a:lnSpc>
                <a:spcPct val="107000"/>
              </a:lnSpc>
              <a:spcBef>
                <a:spcPts val="800"/>
              </a:spcBef>
              <a:tabLst>
                <a:tab pos="914400" algn="l"/>
              </a:tabLst>
              <a:defRPr sz="1200">
                <a:solidFill>
                  <a:srgbClr val="2E75B6"/>
                </a:solidFill>
                <a:latin typeface="Calibri"/>
                <a:ea typeface="Calibri"/>
                <a:cs typeface="Calibri"/>
              </a:defRPr>
            </a:pPr>
            <a:r>
              <a:rPr/>
              <a:t>entreprises partenaires</a:t>
            </a:r>
            <a:endParaRPr/>
          </a:p>
        </p:txBody>
      </p:sp>
      <p:pic>
        <p:nvPicPr>
          <p:cNvPr id="781107989" name="image.png" descr="image.pn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rot="7079996">
            <a:off x="7182643" y="5706547"/>
            <a:ext cx="608014" cy="10763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0239798" name="Comment trouver un contrat ?"/>
          <p:cNvSpPr txBox="1"/>
          <p:nvPr/>
        </p:nvSpPr>
        <p:spPr bwMode="auto">
          <a:xfrm>
            <a:off x="283503" y="316773"/>
            <a:ext cx="10424014" cy="877401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rgbClr val="000F9F"/>
                </a:solidFill>
                <a:latin typeface="Arial Black"/>
                <a:ea typeface="Arial Black"/>
                <a:cs typeface="Arial Black"/>
              </a:defRPr>
            </a:lvl1pPr>
          </a:lstStyle>
          <a:p>
            <a:pPr>
              <a:defRPr/>
            </a:pPr>
            <a:r>
              <a:rPr/>
              <a:t>Comment trouver un contrat ?</a:t>
            </a:r>
            <a:endParaRPr/>
          </a:p>
        </p:txBody>
      </p:sp>
      <p:pic>
        <p:nvPicPr>
          <p:cNvPr id="307239748" name="image.png" descr="image.png"/>
          <p:cNvPicPr>
            <a:picLocks noChangeAspect="1"/>
          </p:cNvPicPr>
          <p:nvPr/>
        </p:nvPicPr>
        <p:blipFill>
          <a:blip r:embed="rId3"/>
          <a:srcRect l="2470" t="17366" r="2468" b="3753"/>
          <a:stretch/>
        </p:blipFill>
        <p:spPr bwMode="auto">
          <a:xfrm>
            <a:off x="1316321" y="1706562"/>
            <a:ext cx="8548688" cy="48228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7784228" name="Grouper"/>
          <p:cNvGrpSpPr/>
          <p:nvPr/>
        </p:nvGrpSpPr>
        <p:grpSpPr bwMode="auto">
          <a:xfrm>
            <a:off x="1278669" y="4584927"/>
            <a:ext cx="1562300" cy="473976"/>
            <a:chOff x="0" y="0"/>
            <a:chExt cx="1562298" cy="473975"/>
          </a:xfrm>
        </p:grpSpPr>
        <p:sp>
          <p:nvSpPr>
            <p:cNvPr id="79" name="Rectangle"/>
            <p:cNvSpPr/>
            <p:nvPr/>
          </p:nvSpPr>
          <p:spPr bwMode="auto">
            <a:xfrm>
              <a:off x="0" y="0"/>
              <a:ext cx="1562299" cy="55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07000"/>
                </a:lnSpc>
                <a:spcBef>
                  <a:spcPts val="800"/>
                </a:spcBef>
                <a:tabLst>
                  <a:tab pos="914400" algn="l"/>
                </a:tabLst>
                <a:defRPr sz="1100">
                  <a:solidFill>
                    <a:srgbClr val="2E74B5"/>
                  </a:solidFill>
                  <a:latin typeface="Calibri"/>
                  <a:ea typeface="Calibri"/>
                  <a:cs typeface="Calibri"/>
                </a:defRPr>
              </a:pPr>
              <a:endParaRPr/>
            </a:p>
          </p:txBody>
        </p:sp>
        <p:sp>
          <p:nvSpPr>
            <p:cNvPr id="80" name="Consultation de l’offre"/>
            <p:cNvSpPr txBox="1"/>
            <p:nvPr/>
          </p:nvSpPr>
          <p:spPr bwMode="auto">
            <a:xfrm>
              <a:off x="251201" y="0"/>
              <a:ext cx="1059896" cy="4739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4999" tIns="44999" rIns="44999" bIns="44999" numCol="1" anchor="t">
              <a:noAutofit/>
            </a:bodyPr>
            <a:lstStyle>
              <a:lvl1pPr>
                <a:lnSpc>
                  <a:spcPct val="107000"/>
                </a:lnSpc>
                <a:spcBef>
                  <a:spcPts val="800"/>
                </a:spcBef>
                <a:tabLst>
                  <a:tab pos="914400" algn="l"/>
                </a:tabLst>
                <a:defRPr sz="1100">
                  <a:solidFill>
                    <a:srgbClr val="2E74B5"/>
                  </a:solidFill>
                  <a:latin typeface="Calibri"/>
                  <a:ea typeface="Calibri"/>
                  <a:cs typeface="Calibri"/>
                </a:defRPr>
              </a:lvl1pPr>
            </a:lstStyle>
            <a:p>
              <a:pPr>
                <a:defRPr/>
              </a:pPr>
              <a:r>
                <a:rPr/>
                <a:t>Consultation de l’offre </a:t>
              </a:r>
              <a:endParaRPr/>
            </a:p>
          </p:txBody>
        </p:sp>
      </p:grpSp>
      <p:grpSp>
        <p:nvGrpSpPr>
          <p:cNvPr id="1790823444" name="Grouper"/>
          <p:cNvGrpSpPr/>
          <p:nvPr/>
        </p:nvGrpSpPr>
        <p:grpSpPr bwMode="auto">
          <a:xfrm>
            <a:off x="1604229" y="3831427"/>
            <a:ext cx="1127126" cy="573096"/>
            <a:chOff x="0" y="0"/>
            <a:chExt cx="1127125" cy="573095"/>
          </a:xfrm>
        </p:grpSpPr>
        <p:sp>
          <p:nvSpPr>
            <p:cNvPr id="82" name="Rectangle"/>
            <p:cNvSpPr/>
            <p:nvPr/>
          </p:nvSpPr>
          <p:spPr bwMode="auto">
            <a:xfrm>
              <a:off x="0" y="-1"/>
              <a:ext cx="1127125" cy="61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07000"/>
                </a:lnSpc>
                <a:spcBef>
                  <a:spcPts val="800"/>
                </a:spcBef>
                <a:tabLst>
                  <a:tab pos="914400" algn="l"/>
                </a:tabLst>
                <a:defRPr sz="1100">
                  <a:solidFill>
                    <a:srgbClr val="2E74B5"/>
                  </a:solidFill>
                  <a:latin typeface="Calibri"/>
                  <a:ea typeface="Calibri"/>
                  <a:cs typeface="Calibri"/>
                </a:defRPr>
              </a:pPr>
              <a:endParaRPr/>
            </a:p>
          </p:txBody>
        </p:sp>
        <p:sp>
          <p:nvSpPr>
            <p:cNvPr id="83" name="Validation des choix"/>
            <p:cNvSpPr txBox="1"/>
            <p:nvPr/>
          </p:nvSpPr>
          <p:spPr bwMode="auto">
            <a:xfrm>
              <a:off x="174423" y="0"/>
              <a:ext cx="778279" cy="5730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4999" tIns="44999" rIns="44999" bIns="44999" numCol="1" anchor="t">
              <a:noAutofit/>
            </a:bodyPr>
            <a:lstStyle>
              <a:lvl1pPr>
                <a:lnSpc>
                  <a:spcPct val="107000"/>
                </a:lnSpc>
                <a:spcBef>
                  <a:spcPts val="800"/>
                </a:spcBef>
                <a:tabLst>
                  <a:tab pos="914400" algn="l"/>
                </a:tabLst>
                <a:defRPr sz="1100">
                  <a:solidFill>
                    <a:srgbClr val="2E74B5"/>
                  </a:solidFill>
                  <a:latin typeface="Calibri"/>
                  <a:ea typeface="Calibri"/>
                  <a:cs typeface="Calibri"/>
                </a:defRPr>
              </a:lvl1pPr>
            </a:lstStyle>
            <a:p>
              <a:pPr>
                <a:defRPr/>
              </a:pPr>
              <a:r>
                <a:rPr/>
                <a:t>Validation des choix</a:t>
              </a:r>
              <a:endParaRPr/>
            </a:p>
          </p:txBody>
        </p:sp>
      </p:grpSp>
      <p:sp>
        <p:nvSpPr>
          <p:cNvPr id="1812805859" name="Sélection des critères"/>
          <p:cNvSpPr txBox="1"/>
          <p:nvPr/>
        </p:nvSpPr>
        <p:spPr bwMode="auto">
          <a:xfrm>
            <a:off x="1497341" y="2020485"/>
            <a:ext cx="1340901" cy="224268"/>
          </a:xfrm>
          <a:prstGeom prst="rect">
            <a:avLst/>
          </a:prstGeom>
          <a:ln w="12700">
            <a:miter lim="400000"/>
          </a:ln>
        </p:spPr>
        <p:txBody>
          <a:bodyPr wrap="none" lIns="44999" tIns="44999" rIns="44999" bIns="44999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tabLst>
                <a:tab pos="914400" algn="l"/>
              </a:tabLst>
              <a:defRPr sz="1100">
                <a:solidFill>
                  <a:srgbClr val="2E74B5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r>
              <a:rPr/>
              <a:t>Sélection des critères </a:t>
            </a:r>
            <a:endParaRPr/>
          </a:p>
        </p:txBody>
      </p:sp>
      <p:sp>
        <p:nvSpPr>
          <p:cNvPr id="2131040630" name="Ligne"/>
          <p:cNvSpPr/>
          <p:nvPr/>
        </p:nvSpPr>
        <p:spPr bwMode="auto">
          <a:xfrm>
            <a:off x="2160587" y="4791075"/>
            <a:ext cx="1044575" cy="936626"/>
          </a:xfrm>
          <a:prstGeom prst="line">
            <a:avLst/>
          </a:prstGeom>
          <a:ln w="6480">
            <a:solidFill>
              <a:srgbClr val="5B9BD5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/>
            </a:pPr>
            <a:endParaRPr/>
          </a:p>
        </p:txBody>
      </p:sp>
      <p:pic>
        <p:nvPicPr>
          <p:cNvPr id="740008829" name="image.png" descr="image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522537" y="2174875"/>
            <a:ext cx="1127126" cy="1017588"/>
          </a:xfrm>
          <a:prstGeom prst="rect">
            <a:avLst/>
          </a:prstGeom>
          <a:ln w="12700">
            <a:miter lim="400000"/>
          </a:ln>
        </p:spPr>
      </p:pic>
      <p:sp>
        <p:nvSpPr>
          <p:cNvPr id="1292755196" name="Ligne"/>
          <p:cNvSpPr/>
          <p:nvPr/>
        </p:nvSpPr>
        <p:spPr bwMode="auto">
          <a:xfrm flipV="1">
            <a:off x="2870199" y="3995737"/>
            <a:ext cx="2520952" cy="85726"/>
          </a:xfrm>
          <a:prstGeom prst="line">
            <a:avLst/>
          </a:prstGeom>
          <a:ln w="6480">
            <a:solidFill>
              <a:srgbClr val="5B9BD5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7756441" name="Comment trouver un contrat ?"/>
          <p:cNvSpPr txBox="1"/>
          <p:nvPr/>
        </p:nvSpPr>
        <p:spPr bwMode="auto">
          <a:xfrm>
            <a:off x="308461" y="279336"/>
            <a:ext cx="10424014" cy="877401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rgbClr val="000F9F"/>
                </a:solidFill>
                <a:latin typeface="Arial Black"/>
                <a:ea typeface="Arial Black"/>
                <a:cs typeface="Arial Black"/>
              </a:defRPr>
            </a:lvl1pPr>
          </a:lstStyle>
          <a:p>
            <a:pPr>
              <a:defRPr/>
            </a:pPr>
            <a:r>
              <a:rPr/>
              <a:t>Comment trouver un contrat ?</a:t>
            </a:r>
            <a:endParaRPr/>
          </a:p>
        </p:txBody>
      </p:sp>
      <p:sp>
        <p:nvSpPr>
          <p:cNvPr id="185502657" name="Lien pour télécharger l’offre"/>
          <p:cNvSpPr txBox="1"/>
          <p:nvPr/>
        </p:nvSpPr>
        <p:spPr bwMode="auto">
          <a:xfrm>
            <a:off x="1029430" y="3778954"/>
            <a:ext cx="1073842" cy="573267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tabLst>
                <a:tab pos="914400" algn="l"/>
              </a:tabLst>
              <a:defRPr sz="1100">
                <a:solidFill>
                  <a:srgbClr val="2E74B5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r>
              <a:rPr/>
              <a:t>Lien pour télécharger l’offre</a:t>
            </a:r>
            <a:endParaRPr/>
          </a:p>
        </p:txBody>
      </p:sp>
      <p:pic>
        <p:nvPicPr>
          <p:cNvPr id="2008956543" name="image.png" descr="image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367337" y="4784725"/>
            <a:ext cx="1127126" cy="1017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025529" name="image.png" descr="image.png"/>
          <p:cNvPicPr>
            <a:picLocks noChangeAspect="1"/>
          </p:cNvPicPr>
          <p:nvPr/>
        </p:nvPicPr>
        <p:blipFill>
          <a:blip r:embed="rId4"/>
          <a:srcRect l="12799" t="10420" r="10680" b="4477"/>
          <a:stretch/>
        </p:blipFill>
        <p:spPr bwMode="auto">
          <a:xfrm>
            <a:off x="2374899" y="1401762"/>
            <a:ext cx="6715127" cy="5327651"/>
          </a:xfrm>
          <a:prstGeom prst="rect">
            <a:avLst/>
          </a:prstGeom>
          <a:ln w="12700">
            <a:miter lim="400000"/>
          </a:ln>
        </p:spPr>
      </p:pic>
      <p:sp>
        <p:nvSpPr>
          <p:cNvPr id="1045409006" name="Coordonnées du contact"/>
          <p:cNvSpPr txBox="1"/>
          <p:nvPr/>
        </p:nvSpPr>
        <p:spPr bwMode="auto">
          <a:xfrm>
            <a:off x="1029430" y="5308518"/>
            <a:ext cx="1073842" cy="398768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tabLst>
                <a:tab pos="914400" algn="l"/>
              </a:tabLst>
              <a:defRPr sz="1100">
                <a:solidFill>
                  <a:srgbClr val="2E74B5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r>
              <a:rPr/>
              <a:t>Coordonnées du contact </a:t>
            </a:r>
            <a:endParaRPr/>
          </a:p>
        </p:txBody>
      </p:sp>
      <p:sp>
        <p:nvSpPr>
          <p:cNvPr id="1807110041" name="Ligne"/>
          <p:cNvSpPr/>
          <p:nvPr/>
        </p:nvSpPr>
        <p:spPr bwMode="auto">
          <a:xfrm flipV="1">
            <a:off x="2119312" y="5338761"/>
            <a:ext cx="1081088" cy="142876"/>
          </a:xfrm>
          <a:prstGeom prst="line">
            <a:avLst/>
          </a:prstGeom>
          <a:ln>
            <a:solidFill>
              <a:srgbClr val="4D5F80"/>
            </a:solidFill>
            <a:tailEnd type="triangle"/>
          </a:ln>
        </p:spPr>
        <p:txBody>
          <a:bodyPr lIns="45719" rIns="45719"/>
          <a:lstStyle/>
          <a:p>
            <a:pPr>
              <a:defRPr/>
            </a:pPr>
            <a:endParaRPr/>
          </a:p>
        </p:txBody>
      </p:sp>
      <p:sp>
        <p:nvSpPr>
          <p:cNvPr id="1928290796" name="Cible et durée"/>
          <p:cNvSpPr txBox="1"/>
          <p:nvPr/>
        </p:nvSpPr>
        <p:spPr bwMode="auto">
          <a:xfrm>
            <a:off x="6912524" y="4054475"/>
            <a:ext cx="550572" cy="618415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>
            <a:lvl1pPr>
              <a:lnSpc>
                <a:spcPct val="100000"/>
              </a:lnSpc>
              <a:tabLst>
                <a:tab pos="914400" algn="l"/>
                <a:tab pos="1828800" algn="l"/>
              </a:tabLst>
              <a:defRPr sz="1200">
                <a:solidFill>
                  <a:srgbClr val="4F81BD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/>
              <a:t>Cible et durée</a:t>
            </a:r>
            <a:endParaRPr/>
          </a:p>
        </p:txBody>
      </p:sp>
      <p:sp>
        <p:nvSpPr>
          <p:cNvPr id="65690220" name="Ligne"/>
          <p:cNvSpPr/>
          <p:nvPr/>
        </p:nvSpPr>
        <p:spPr bwMode="auto">
          <a:xfrm flipH="1" flipV="1">
            <a:off x="3927475" y="3554412"/>
            <a:ext cx="2736850" cy="579438"/>
          </a:xfrm>
          <a:prstGeom prst="line">
            <a:avLst/>
          </a:prstGeom>
          <a:ln>
            <a:solidFill>
              <a:srgbClr val="4D5F80"/>
            </a:solidFill>
            <a:tailEnd type="triangle"/>
          </a:ln>
        </p:spPr>
        <p:txBody>
          <a:bodyPr lIns="45719" rIns="45719"/>
          <a:lstStyle/>
          <a:p>
            <a:pPr>
              <a:defRPr/>
            </a:pPr>
            <a:endParaRPr/>
          </a:p>
        </p:txBody>
      </p:sp>
      <p:sp>
        <p:nvSpPr>
          <p:cNvPr id="51653537" name="Ligne"/>
          <p:cNvSpPr/>
          <p:nvPr/>
        </p:nvSpPr>
        <p:spPr bwMode="auto">
          <a:xfrm flipH="1">
            <a:off x="4114799" y="4198937"/>
            <a:ext cx="2549526" cy="912814"/>
          </a:xfrm>
          <a:prstGeom prst="line">
            <a:avLst/>
          </a:prstGeom>
          <a:ln>
            <a:solidFill>
              <a:srgbClr val="4D5F80"/>
            </a:solidFill>
            <a:tailEnd type="triangle"/>
          </a:ln>
        </p:spPr>
        <p:txBody>
          <a:bodyPr lIns="45719" rIns="45719"/>
          <a:lstStyle/>
          <a:p>
            <a:pPr>
              <a:defRPr/>
            </a:pPr>
            <a:endParaRPr/>
          </a:p>
        </p:txBody>
      </p:sp>
      <p:sp>
        <p:nvSpPr>
          <p:cNvPr id="167655036" name="Ligne"/>
          <p:cNvSpPr/>
          <p:nvPr/>
        </p:nvSpPr>
        <p:spPr bwMode="auto">
          <a:xfrm flipV="1">
            <a:off x="1927224" y="3829050"/>
            <a:ext cx="1201739" cy="165100"/>
          </a:xfrm>
          <a:prstGeom prst="line">
            <a:avLst/>
          </a:prstGeom>
          <a:ln>
            <a:solidFill>
              <a:srgbClr val="4D5F80"/>
            </a:solidFill>
            <a:tailEnd type="triangle"/>
          </a:ln>
        </p:spPr>
        <p:txBody>
          <a:bodyPr lIns="45719" rIns="45719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1635848" name="Quelques dates importantes"/>
          <p:cNvSpPr txBox="1"/>
          <p:nvPr/>
        </p:nvSpPr>
        <p:spPr bwMode="auto">
          <a:xfrm>
            <a:off x="301569" y="265379"/>
            <a:ext cx="10424014" cy="877401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rgbClr val="000F9F"/>
                </a:solidFill>
                <a:latin typeface="Arial Black"/>
                <a:ea typeface="Arial Black"/>
                <a:cs typeface="Arial Black"/>
              </a:defRPr>
            </a:lvl1pPr>
          </a:lstStyle>
          <a:p>
            <a:pPr>
              <a:defRPr/>
            </a:pPr>
            <a:r>
              <a:rPr/>
              <a:t>Quelques dates importantes</a:t>
            </a:r>
            <a:endParaRPr/>
          </a:p>
        </p:txBody>
      </p:sp>
      <p:sp>
        <p:nvSpPr>
          <p:cNvPr id="818078212" name="Cette après-midi : Forum…"/>
          <p:cNvSpPr txBox="1"/>
          <p:nvPr/>
        </p:nvSpPr>
        <p:spPr bwMode="auto">
          <a:xfrm>
            <a:off x="325193" y="1286633"/>
            <a:ext cx="11541614" cy="3904998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 lvl="1">
              <a:lnSpc>
                <a:spcPct val="90000"/>
              </a:lnSpc>
              <a:spcBef>
                <a:spcPts val="10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>
                <a:solidFill>
                  <a:srgbClr val="128C38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A partir de 13h30 </a:t>
            </a:r>
            <a:r>
              <a:rPr>
                <a:solidFill>
                  <a:srgbClr val="4F81BD"/>
                </a:solidFill>
              </a:rPr>
              <a:t>: Forum</a:t>
            </a:r>
            <a:endParaRPr/>
          </a:p>
          <a:p>
            <a:pPr indent="457200">
              <a:lnSpc>
                <a:spcPct val="90000"/>
              </a:lnSpc>
              <a:spcBef>
                <a:spcPts val="5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rgbClr val="4F81BD"/>
                </a:solidFill>
                <a:latin typeface="Arial"/>
                <a:ea typeface="Arial"/>
                <a:cs typeface="Arial"/>
              </a:defRPr>
            </a:pPr>
            <a:endParaRPr>
              <a:solidFill>
                <a:srgbClr val="4F81BD"/>
              </a:solidFill>
            </a:endParaRPr>
          </a:p>
          <a:p>
            <a:pPr indent="457200">
              <a:lnSpc>
                <a:spcPct val="90000"/>
              </a:lnSpc>
              <a:spcBef>
                <a:spcPts val="5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rgbClr val="4F81BD"/>
                </a:solidFill>
                <a:latin typeface="Arial"/>
                <a:ea typeface="Arial"/>
                <a:cs typeface="Arial"/>
              </a:defRPr>
            </a:pPr>
            <a:r>
              <a:rPr lang="fr-FR" sz="2000">
                <a:solidFill>
                  <a:srgbClr val="000F9F"/>
                </a:solidFill>
              </a:rPr>
              <a:t>Discussion et temps d’échanges avec les services </a:t>
            </a:r>
            <a:r>
              <a:rPr lang="fr-FR" sz="2000">
                <a:solidFill>
                  <a:srgbClr val="397F62"/>
                </a:solidFill>
              </a:rPr>
              <a:t>RPE</a:t>
            </a:r>
            <a:r>
              <a:rPr lang="fr-FR" sz="2000">
                <a:solidFill>
                  <a:srgbClr val="000F9F"/>
                </a:solidFill>
              </a:rPr>
              <a:t>, </a:t>
            </a:r>
            <a:r>
              <a:rPr lang="fr-FR" sz="2000">
                <a:solidFill>
                  <a:srgbClr val="397E61"/>
                </a:solidFill>
              </a:rPr>
              <a:t>Formation</a:t>
            </a:r>
            <a:r>
              <a:rPr lang="fr-FR" sz="2000">
                <a:solidFill>
                  <a:srgbClr val="000F9F"/>
                </a:solidFill>
              </a:rPr>
              <a:t>, des </a:t>
            </a:r>
            <a:r>
              <a:rPr lang="fr-FR" sz="2000">
                <a:solidFill>
                  <a:srgbClr val="387D61"/>
                </a:solidFill>
              </a:rPr>
              <a:t>apprentis</a:t>
            </a:r>
            <a:endParaRPr lang="fr-FR" sz="2000">
              <a:solidFill>
                <a:schemeClr val="tx1"/>
              </a:solidFill>
            </a:endParaRPr>
          </a:p>
          <a:p>
            <a:pPr indent="457200">
              <a:lnSpc>
                <a:spcPct val="90000"/>
              </a:lnSpc>
              <a:spcBef>
                <a:spcPts val="5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rgbClr val="4F81BD"/>
                </a:solidFill>
                <a:latin typeface="Arial"/>
                <a:ea typeface="Arial"/>
                <a:cs typeface="Arial"/>
              </a:defRPr>
            </a:pPr>
            <a:endParaRPr lang="fr-FR" sz="2000">
              <a:solidFill>
                <a:srgbClr val="000F9F"/>
              </a:solidFill>
            </a:endParaRPr>
          </a:p>
          <a:p>
            <a:pPr indent="457200">
              <a:lnSpc>
                <a:spcPct val="90000"/>
              </a:lnSpc>
              <a:spcBef>
                <a:spcPts val="5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rgbClr val="4F81BD"/>
                </a:solidFill>
                <a:latin typeface="Arial"/>
                <a:ea typeface="Arial"/>
                <a:cs typeface="Arial"/>
              </a:defRPr>
            </a:pPr>
            <a:endParaRPr lang="fr-FR">
              <a:solidFill>
                <a:srgbClr val="387D61"/>
              </a:solidFill>
            </a:endParaRPr>
          </a:p>
          <a:p>
            <a:pPr>
              <a:defRPr/>
            </a:pPr>
            <a:r>
              <a:rPr lang="fr-FR" sz="1800">
                <a:solidFill>
                  <a:srgbClr val="000F9F"/>
                </a:solidFill>
                <a:latin typeface="Arial"/>
              </a:rPr>
              <a:t>	Airbus </a:t>
            </a:r>
            <a:r>
              <a:rPr lang="fr-FR" sz="1800">
                <a:solidFill>
                  <a:srgbClr val="000F9F"/>
                </a:solidFill>
                <a:latin typeface="Arial"/>
              </a:rPr>
              <a:t>Helicopters</a:t>
            </a:r>
            <a:r>
              <a:rPr lang="fr-FR" sz="1800">
                <a:solidFill>
                  <a:srgbClr val="000F9F"/>
                </a:solidFill>
                <a:latin typeface="Arial"/>
              </a:rPr>
              <a:t> </a:t>
            </a:r>
            <a:r>
              <a:rPr lang="fr-FR" sz="1800">
                <a:solidFill>
                  <a:srgbClr val="387D61"/>
                </a:solidFill>
                <a:latin typeface="Arial"/>
              </a:rPr>
              <a:t>(Raphaël)</a:t>
            </a:r>
            <a:endParaRPr lang="fr-FR" sz="2400"/>
          </a:p>
          <a:p>
            <a:pPr>
              <a:defRPr/>
            </a:pPr>
            <a:r>
              <a:rPr lang="fr-FR" sz="1800">
                <a:solidFill>
                  <a:srgbClr val="000F9F"/>
                </a:solidFill>
                <a:latin typeface="Arial"/>
              </a:rPr>
              <a:t>	Alstom </a:t>
            </a:r>
            <a:r>
              <a:rPr lang="fr-FR" sz="1800">
                <a:solidFill>
                  <a:srgbClr val="387D61"/>
                </a:solidFill>
                <a:latin typeface="Arial"/>
              </a:rPr>
              <a:t>(Youssef) </a:t>
            </a:r>
            <a:endParaRPr/>
          </a:p>
          <a:p>
            <a:pPr>
              <a:defRPr/>
            </a:pPr>
            <a:r>
              <a:rPr lang="fr-FR">
                <a:solidFill>
                  <a:srgbClr val="387D61"/>
                </a:solidFill>
                <a:latin typeface="Arial"/>
              </a:rPr>
              <a:t>	</a:t>
            </a:r>
            <a:r>
              <a:rPr lang="fr-FR" sz="1800">
                <a:solidFill>
                  <a:srgbClr val="000F9F"/>
                </a:solidFill>
                <a:latin typeface="Arial"/>
              </a:rPr>
              <a:t>BP Med </a:t>
            </a:r>
            <a:r>
              <a:rPr lang="fr-FR" sz="1800">
                <a:solidFill>
                  <a:srgbClr val="387D61"/>
                </a:solidFill>
                <a:latin typeface="Arial"/>
              </a:rPr>
              <a:t>(Hugo)</a:t>
            </a:r>
            <a:endParaRPr lang="fr-FR" sz="2400"/>
          </a:p>
          <a:p>
            <a:pPr>
              <a:defRPr/>
            </a:pPr>
            <a:r>
              <a:rPr lang="fr-FR" sz="1800">
                <a:solidFill>
                  <a:srgbClr val="000F9F"/>
                </a:solidFill>
                <a:latin typeface="Arial"/>
              </a:rPr>
              <a:t>	CEA Bordeaux </a:t>
            </a:r>
            <a:r>
              <a:rPr lang="fr-FR" sz="1800">
                <a:solidFill>
                  <a:srgbClr val="387D61"/>
                </a:solidFill>
                <a:latin typeface="Arial"/>
              </a:rPr>
              <a:t>(Louna)</a:t>
            </a:r>
            <a:endParaRPr lang="fr-FR" sz="2400"/>
          </a:p>
          <a:p>
            <a:pPr>
              <a:defRPr/>
            </a:pPr>
            <a:r>
              <a:rPr lang="fr-FR" sz="1800">
                <a:solidFill>
                  <a:srgbClr val="000F9F"/>
                </a:solidFill>
                <a:latin typeface="Arial"/>
              </a:rPr>
              <a:t>	CEA Cadarache </a:t>
            </a:r>
            <a:r>
              <a:rPr lang="fr-FR" sz="1800">
                <a:solidFill>
                  <a:srgbClr val="387D61"/>
                </a:solidFill>
                <a:latin typeface="Arial"/>
              </a:rPr>
              <a:t>(Jeanne) </a:t>
            </a:r>
            <a:endParaRPr lang="fr-FR" sz="2400"/>
          </a:p>
          <a:p>
            <a:pPr>
              <a:defRPr/>
            </a:pPr>
            <a:r>
              <a:rPr lang="fr-FR" sz="1800">
                <a:solidFill>
                  <a:srgbClr val="000F9F"/>
                </a:solidFill>
                <a:latin typeface="Arial"/>
              </a:rPr>
              <a:t>		</a:t>
            </a:r>
            <a:endParaRPr lang="fr-FR" sz="2400"/>
          </a:p>
          <a:p>
            <a:pPr indent="457200">
              <a:lnSpc>
                <a:spcPct val="90000"/>
              </a:lnSpc>
              <a:spcBef>
                <a:spcPts val="5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rgbClr val="4F81BD"/>
                </a:solidFill>
                <a:latin typeface="Arial"/>
                <a:ea typeface="Arial"/>
                <a:cs typeface="Arial"/>
              </a:defRPr>
            </a:pPr>
            <a:endParaRPr sz="2000">
              <a:solidFill>
                <a:srgbClr val="000F9F"/>
              </a:solidFill>
            </a:endParaRPr>
          </a:p>
          <a:p>
            <a:pPr indent="457200">
              <a:lnSpc>
                <a:spcPct val="90000"/>
              </a:lnSpc>
              <a:spcBef>
                <a:spcPts val="5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rgbClr val="4F81BD"/>
                </a:solidFill>
                <a:latin typeface="Arial"/>
                <a:ea typeface="Arial"/>
                <a:cs typeface="Arial"/>
              </a:defRPr>
            </a:pPr>
            <a:endParaRPr sz="2000">
              <a:solidFill>
                <a:srgbClr val="000F9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7032886" name="Image 2"/>
          <p:cNvPicPr>
            <a:picLocks noChangeAspect="1"/>
          </p:cNvPicPr>
          <p:nvPr/>
        </p:nvPicPr>
        <p:blipFill>
          <a:blip r:embed="rId3"/>
          <a:srcRect l="0" t="0" r="19251" b="-8146"/>
          <a:stretch/>
        </p:blipFill>
        <p:spPr bwMode="auto">
          <a:xfrm>
            <a:off x="1392072" y="5960417"/>
            <a:ext cx="8161361" cy="679682"/>
          </a:xfrm>
          <a:prstGeom prst="rect">
            <a:avLst/>
          </a:prstGeom>
        </p:spPr>
      </p:pic>
      <p:sp>
        <p:nvSpPr>
          <p:cNvPr id="681658869" name="Quelques dates importantes"/>
          <p:cNvSpPr txBox="1"/>
          <p:nvPr/>
        </p:nvSpPr>
        <p:spPr bwMode="auto">
          <a:xfrm>
            <a:off x="301569" y="265379"/>
            <a:ext cx="10424014" cy="877401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rgbClr val="000F9F"/>
                </a:solidFill>
                <a:latin typeface="Arial Black"/>
                <a:ea typeface="Arial Black"/>
                <a:cs typeface="Arial Black"/>
              </a:defRPr>
            </a:lvl1pPr>
          </a:lstStyle>
          <a:p>
            <a:pPr>
              <a:defRPr/>
            </a:pPr>
            <a:r>
              <a:rPr/>
              <a:t>Quelques dates importantes</a:t>
            </a:r>
            <a:endParaRPr/>
          </a:p>
        </p:txBody>
      </p:sp>
      <p:sp>
        <p:nvSpPr>
          <p:cNvPr id="307431726" name="21 septembre après-midi : Préparation Entretiens d’embauches…"/>
          <p:cNvSpPr txBox="1"/>
          <p:nvPr/>
        </p:nvSpPr>
        <p:spPr bwMode="auto">
          <a:xfrm>
            <a:off x="59472" y="882106"/>
            <a:ext cx="12193402" cy="5054247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 lvl="1">
              <a:lnSpc>
                <a:spcPct val="90000"/>
              </a:lnSpc>
              <a:spcBef>
                <a:spcPts val="10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>
                <a:solidFill>
                  <a:srgbClr val="128C38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17</a:t>
            </a:r>
            <a:r>
              <a:rPr/>
              <a:t> septembre </a:t>
            </a:r>
            <a:r>
              <a:rPr>
                <a:solidFill>
                  <a:srgbClr val="4F81BD"/>
                </a:solidFill>
              </a:rPr>
              <a:t>après-midi : </a:t>
            </a:r>
            <a:r>
              <a:rPr lang="fr-FR">
                <a:solidFill>
                  <a:srgbClr val="4F81BD"/>
                </a:solidFill>
              </a:rPr>
              <a:t>Préparer votre alternance et vos stages</a:t>
            </a:r>
            <a:endParaRPr>
              <a:solidFill>
                <a:srgbClr val="4F81BD"/>
              </a:solidFill>
            </a:endParaRPr>
          </a:p>
          <a:p>
            <a:pPr indent="457200">
              <a:lnSpc>
                <a:spcPct val="90000"/>
              </a:lnSpc>
              <a:spcBef>
                <a:spcPts val="5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rgbClr val="4F81BD"/>
                </a:solidFill>
                <a:latin typeface="Arial"/>
                <a:ea typeface="Arial"/>
                <a:cs typeface="Arial"/>
              </a:defRPr>
            </a:pPr>
            <a:r>
              <a:rPr/>
              <a:t>	</a:t>
            </a:r>
            <a:r>
              <a:rPr sz="2000">
                <a:solidFill>
                  <a:srgbClr val="000F9F"/>
                </a:solidFill>
              </a:rPr>
              <a:t>Ateliers « CV, et lettre de motivation » </a:t>
            </a:r>
            <a:r>
              <a:rPr/>
              <a:t>animés par</a:t>
            </a:r>
            <a:r>
              <a:rPr lang="fr-FR"/>
              <a:t> des RH d’entreprises</a:t>
            </a:r>
            <a:endParaRPr/>
          </a:p>
          <a:p>
            <a:pPr indent="457200">
              <a:lnSpc>
                <a:spcPct val="90000"/>
              </a:lnSpc>
              <a:spcBef>
                <a:spcPts val="5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rgbClr val="4F81BD"/>
                </a:solidFill>
                <a:latin typeface="Arial"/>
                <a:ea typeface="Arial"/>
                <a:cs typeface="Arial"/>
              </a:defRPr>
            </a:pPr>
            <a:endParaRPr>
              <a:solidFill>
                <a:srgbClr val="128C38"/>
              </a:solidFill>
            </a:endParaRPr>
          </a:p>
          <a:p>
            <a:pPr indent="457200">
              <a:lnSpc>
                <a:spcPct val="90000"/>
              </a:lnSpc>
              <a:spcBef>
                <a:spcPts val="10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>
                <a:solidFill>
                  <a:srgbClr val="128C38"/>
                </a:solidFill>
                <a:latin typeface="Arial"/>
                <a:ea typeface="Arial"/>
                <a:cs typeface="Arial"/>
              </a:defRPr>
            </a:pPr>
            <a:r>
              <a:rPr/>
              <a:t>24 septembre </a:t>
            </a:r>
            <a:r>
              <a:rPr>
                <a:solidFill>
                  <a:srgbClr val="4F81BD"/>
                </a:solidFill>
              </a:rPr>
              <a:t>après-midi : </a:t>
            </a:r>
            <a:r>
              <a:rPr lang="fr-FR">
                <a:solidFill>
                  <a:srgbClr val="4F81BD"/>
                </a:solidFill>
              </a:rPr>
              <a:t>Décodage d’o</a:t>
            </a:r>
            <a:r>
              <a:rPr>
                <a:solidFill>
                  <a:srgbClr val="4F81BD"/>
                </a:solidFill>
              </a:rPr>
              <a:t>ffres</a:t>
            </a:r>
            <a:endParaRPr/>
          </a:p>
          <a:p>
            <a:pPr indent="457200">
              <a:lnSpc>
                <a:spcPct val="90000"/>
              </a:lnSpc>
              <a:spcBef>
                <a:spcPts val="10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rgbClr val="4F81BD"/>
                </a:solidFill>
                <a:latin typeface="Arial"/>
                <a:ea typeface="Arial"/>
                <a:cs typeface="Arial"/>
              </a:defRPr>
            </a:pPr>
            <a:r>
              <a:rPr/>
              <a:t>	</a:t>
            </a:r>
            <a:r>
              <a:rPr>
                <a:solidFill>
                  <a:srgbClr val="000F9F"/>
                </a:solidFill>
              </a:rPr>
              <a:t>Décodage des offres, discussion autour des offres et des sociétés</a:t>
            </a:r>
            <a:endParaRPr/>
          </a:p>
          <a:p>
            <a:pPr indent="457200">
              <a:lnSpc>
                <a:spcPct val="90000"/>
              </a:lnSpc>
              <a:spcBef>
                <a:spcPts val="10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/>
              <a:t>	Adéquation avec la personnalité et l'envie des élèves </a:t>
            </a:r>
            <a:endParaRPr/>
          </a:p>
          <a:p>
            <a:pPr indent="457200">
              <a:lnSpc>
                <a:spcPct val="90000"/>
              </a:lnSpc>
              <a:spcBef>
                <a:spcPts val="10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/>
              <a:t>	Promouvoir l'alternance en évitant les échecs</a:t>
            </a:r>
            <a:endParaRPr/>
          </a:p>
          <a:p>
            <a:pPr indent="457200">
              <a:lnSpc>
                <a:spcPct val="90000"/>
              </a:lnSpc>
              <a:spcBef>
                <a:spcPts val="10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/>
              <a:t>	Accompagnement des élèves</a:t>
            </a:r>
            <a:endParaRPr lang="fr-FR"/>
          </a:p>
          <a:p>
            <a:pPr indent="457200">
              <a:lnSpc>
                <a:spcPct val="90000"/>
              </a:lnSpc>
              <a:spcBef>
                <a:spcPts val="10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endParaRPr sz="800">
              <a:solidFill>
                <a:srgbClr val="4F81BD"/>
              </a:solidFill>
            </a:endParaRPr>
          </a:p>
          <a:p>
            <a:pPr indent="457200">
              <a:lnSpc>
                <a:spcPct val="90000"/>
              </a:lnSpc>
              <a:spcBef>
                <a:spcPts val="10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>
                <a:solidFill>
                  <a:srgbClr val="128C38"/>
                </a:solidFill>
                <a:latin typeface="Arial"/>
                <a:ea typeface="Arial"/>
                <a:cs typeface="Arial"/>
              </a:defRPr>
            </a:pPr>
            <a:r>
              <a:rPr/>
              <a:t>8 octobre </a:t>
            </a:r>
            <a:r>
              <a:rPr>
                <a:solidFill>
                  <a:srgbClr val="4F81BD"/>
                </a:solidFill>
              </a:rPr>
              <a:t>après-midi</a:t>
            </a:r>
            <a:r>
              <a:rPr/>
              <a:t> </a:t>
            </a:r>
            <a:r>
              <a:rPr>
                <a:solidFill>
                  <a:srgbClr val="2487B9"/>
                </a:solidFill>
              </a:rPr>
              <a:t>: </a:t>
            </a:r>
            <a:r>
              <a:rPr lang="fr-FR">
                <a:solidFill>
                  <a:srgbClr val="2487B9"/>
                </a:solidFill>
              </a:rPr>
              <a:t>Entretiens fictifs avec des recruteurs professionnels</a:t>
            </a:r>
            <a:endParaRPr/>
          </a:p>
          <a:p>
            <a:pPr indent="457200">
              <a:lnSpc>
                <a:spcPct val="90000"/>
              </a:lnSpc>
              <a:spcBef>
                <a:spcPts val="10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>
                <a:solidFill>
                  <a:srgbClr val="128C38"/>
                </a:solidFill>
                <a:latin typeface="Arial"/>
                <a:ea typeface="Arial"/>
                <a:cs typeface="Arial"/>
              </a:defRPr>
            </a:pPr>
            <a:r>
              <a:rPr lang="fr-FR">
                <a:solidFill>
                  <a:srgbClr val="2487B9"/>
                </a:solidFill>
              </a:rPr>
              <a:t>				 40 places</a:t>
            </a:r>
            <a:endParaRPr/>
          </a:p>
          <a:p>
            <a:pPr indent="457200">
              <a:lnSpc>
                <a:spcPct val="90000"/>
              </a:lnSpc>
              <a:spcBef>
                <a:spcPts val="10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>
                <a:solidFill>
                  <a:srgbClr val="128C38"/>
                </a:solidFill>
                <a:latin typeface="Arial"/>
                <a:ea typeface="Arial"/>
                <a:cs typeface="Arial"/>
              </a:defRPr>
            </a:pPr>
            <a:r>
              <a:rPr/>
              <a:t>15 octobre </a:t>
            </a:r>
            <a:r>
              <a:rPr>
                <a:solidFill>
                  <a:srgbClr val="2487B9"/>
                </a:solidFill>
              </a:rPr>
              <a:t>après-midi : Job-dating</a:t>
            </a:r>
            <a:endParaRPr/>
          </a:p>
          <a:p>
            <a:pPr indent="457200">
              <a:lnSpc>
                <a:spcPct val="90000"/>
              </a:lnSpc>
              <a:spcBef>
                <a:spcPts val="5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rgbClr val="128C38"/>
                </a:solidFill>
                <a:latin typeface="Arial"/>
                <a:ea typeface="Arial"/>
                <a:cs typeface="Arial"/>
              </a:defRPr>
            </a:pPr>
            <a:r>
              <a:rPr/>
              <a:t>	</a:t>
            </a:r>
            <a:r>
              <a:rPr sz="2000">
                <a:solidFill>
                  <a:srgbClr val="000F9F"/>
                </a:solidFill>
              </a:rPr>
              <a:t>Job-dating, entretiens d’embauche sur offres d’alternance ciblées  </a:t>
            </a:r>
            <a:endParaRPr/>
          </a:p>
        </p:txBody>
      </p:sp>
      <p:sp>
        <p:nvSpPr>
          <p:cNvPr id="1128968795" name="Étoile"/>
          <p:cNvSpPr/>
          <p:nvPr/>
        </p:nvSpPr>
        <p:spPr bwMode="auto">
          <a:xfrm>
            <a:off x="2772418" y="6487959"/>
            <a:ext cx="368643" cy="27970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19" rIns="45719"/>
          <a:lstStyle/>
          <a:p>
            <a:pPr>
              <a:defRPr/>
            </a:pPr>
            <a:endParaRPr/>
          </a:p>
        </p:txBody>
      </p:sp>
      <p:sp>
        <p:nvSpPr>
          <p:cNvPr id="578300748" name="Étoile"/>
          <p:cNvSpPr/>
          <p:nvPr/>
        </p:nvSpPr>
        <p:spPr bwMode="auto">
          <a:xfrm>
            <a:off x="3331624" y="6487959"/>
            <a:ext cx="368643" cy="27970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19" rIns="45719"/>
          <a:lstStyle/>
          <a:p>
            <a:pPr>
              <a:defRPr/>
            </a:pPr>
            <a:endParaRPr/>
          </a:p>
        </p:txBody>
      </p:sp>
      <p:sp>
        <p:nvSpPr>
          <p:cNvPr id="1564406329" name="Étoile"/>
          <p:cNvSpPr/>
          <p:nvPr/>
        </p:nvSpPr>
        <p:spPr bwMode="auto">
          <a:xfrm>
            <a:off x="4646031" y="6487959"/>
            <a:ext cx="368643" cy="27970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19" rIns="45719"/>
          <a:lstStyle/>
          <a:p>
            <a:pPr>
              <a:defRPr/>
            </a:pPr>
            <a:endParaRPr/>
          </a:p>
        </p:txBody>
      </p:sp>
      <p:sp>
        <p:nvSpPr>
          <p:cNvPr id="2092443672" name="Étoile"/>
          <p:cNvSpPr/>
          <p:nvPr/>
        </p:nvSpPr>
        <p:spPr bwMode="auto">
          <a:xfrm>
            <a:off x="5304350" y="6487959"/>
            <a:ext cx="368643" cy="27970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19" rIns="45719"/>
          <a:lstStyle/>
          <a:p>
            <a:pPr>
              <a:defRPr/>
            </a:pPr>
            <a:endParaRPr/>
          </a:p>
        </p:txBody>
      </p:sp>
      <p:sp>
        <p:nvSpPr>
          <p:cNvPr id="1830449354" name="Goutte d’eau"/>
          <p:cNvSpPr/>
          <p:nvPr/>
        </p:nvSpPr>
        <p:spPr bwMode="auto">
          <a:xfrm>
            <a:off x="1608115" y="6499970"/>
            <a:ext cx="171051" cy="2802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2" h="21327" fill="norm" stroke="1" extrusionOk="0">
                <a:moveTo>
                  <a:pt x="10606" y="0"/>
                </a:moveTo>
                <a:cubicBezTo>
                  <a:pt x="10516" y="127"/>
                  <a:pt x="10450" y="217"/>
                  <a:pt x="10391" y="308"/>
                </a:cubicBezTo>
                <a:cubicBezTo>
                  <a:pt x="9100" y="2277"/>
                  <a:pt x="7638" y="4199"/>
                  <a:pt x="6033" y="6080"/>
                </a:cubicBezTo>
                <a:cubicBezTo>
                  <a:pt x="4443" y="7944"/>
                  <a:pt x="2872" y="9812"/>
                  <a:pt x="1311" y="11685"/>
                </a:cubicBezTo>
                <a:cubicBezTo>
                  <a:pt x="214" y="13000"/>
                  <a:pt x="-253" y="14396"/>
                  <a:pt x="134" y="15863"/>
                </a:cubicBezTo>
                <a:cubicBezTo>
                  <a:pt x="517" y="17310"/>
                  <a:pt x="1577" y="18561"/>
                  <a:pt x="3348" y="19559"/>
                </a:cubicBezTo>
                <a:cubicBezTo>
                  <a:pt x="6003" y="21055"/>
                  <a:pt x="9136" y="21600"/>
                  <a:pt x="12675" y="21200"/>
                </a:cubicBezTo>
                <a:cubicBezTo>
                  <a:pt x="15039" y="20933"/>
                  <a:pt x="17020" y="20211"/>
                  <a:pt x="18599" y="19102"/>
                </a:cubicBezTo>
                <a:cubicBezTo>
                  <a:pt x="20105" y="18045"/>
                  <a:pt x="20987" y="16808"/>
                  <a:pt x="21175" y="15410"/>
                </a:cubicBezTo>
                <a:cubicBezTo>
                  <a:pt x="21347" y="14127"/>
                  <a:pt x="20912" y="12902"/>
                  <a:pt x="19963" y="11753"/>
                </a:cubicBezTo>
                <a:cubicBezTo>
                  <a:pt x="18972" y="10552"/>
                  <a:pt x="17981" y="9352"/>
                  <a:pt x="16951" y="8164"/>
                </a:cubicBezTo>
                <a:cubicBezTo>
                  <a:pt x="15099" y="6028"/>
                  <a:pt x="13203" y="3905"/>
                  <a:pt x="11706" y="1663"/>
                </a:cubicBezTo>
                <a:cubicBezTo>
                  <a:pt x="11345" y="1122"/>
                  <a:pt x="10989" y="580"/>
                  <a:pt x="10606" y="0"/>
                </a:cubicBezTo>
                <a:close/>
              </a:path>
            </a:pathLst>
          </a:custGeom>
          <a:solidFill>
            <a:srgbClr val="720407"/>
          </a:solidFill>
          <a:ln w="25400">
            <a:solidFill>
              <a:srgbClr val="8F1705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51682813" name="Image" descr="Image"/>
          <p:cNvPicPr>
            <a:picLocks noChangeAspect="1"/>
          </p:cNvPicPr>
          <p:nvPr/>
        </p:nvPicPr>
        <p:blipFill>
          <a:blip r:embed="rId4"/>
          <a:srcRect l="18168" t="11880" r="0" b="11879"/>
          <a:stretch/>
        </p:blipFill>
        <p:spPr bwMode="auto">
          <a:xfrm>
            <a:off x="9440855" y="1990868"/>
            <a:ext cx="2691673" cy="18783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74317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07431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7431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7431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07431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7431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07431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07431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074317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074317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074317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074317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31726" grpId="1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3932034" name="Quelques dates importantes"/>
          <p:cNvSpPr txBox="1"/>
          <p:nvPr/>
        </p:nvSpPr>
        <p:spPr bwMode="auto">
          <a:xfrm>
            <a:off x="301568" y="265378"/>
            <a:ext cx="10431213" cy="693861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rgbClr val="000F9F"/>
                </a:solidFill>
                <a:latin typeface="Arial Black"/>
                <a:ea typeface="Arial Black"/>
                <a:cs typeface="Arial Black"/>
              </a:defRPr>
            </a:lvl1pPr>
          </a:lstStyle>
          <a:p>
            <a:pPr>
              <a:defRPr/>
            </a:pPr>
            <a:r>
              <a:rPr/>
              <a:t>Date importante</a:t>
            </a:r>
            <a:r>
              <a:rPr lang="fr-FR"/>
              <a:t> </a:t>
            </a:r>
            <a:r>
              <a:rPr lang="fr-FR" sz="3200"/>
              <a:t>(hors ECM)</a:t>
            </a:r>
            <a:endParaRPr/>
          </a:p>
        </p:txBody>
      </p:sp>
      <p:sp>
        <p:nvSpPr>
          <p:cNvPr id="161739209" name="21 septembre après-midi : Préparation Entretiens d’embauches…"/>
          <p:cNvSpPr txBox="1"/>
          <p:nvPr/>
        </p:nvSpPr>
        <p:spPr bwMode="auto">
          <a:xfrm>
            <a:off x="59472" y="1155481"/>
            <a:ext cx="7228554" cy="2847781"/>
          </a:xfrm>
          <a:prstGeom prst="rect">
            <a:avLst/>
          </a:prstGeom>
          <a:ln w="12700">
            <a:miter lim="400000"/>
          </a:ln>
        </p:spPr>
        <p:txBody>
          <a:bodyPr wrap="square" lIns="44999" tIns="44999" rIns="44999" bIns="44999">
            <a:spAutoFit/>
          </a:bodyPr>
          <a:lstStyle/>
          <a:p>
            <a:pPr indent="457200">
              <a:lnSpc>
                <a:spcPct val="90000"/>
              </a:lnSpc>
              <a:spcBef>
                <a:spcPts val="10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>
                <a:solidFill>
                  <a:srgbClr val="128C38"/>
                </a:solidFill>
                <a:latin typeface="Arial"/>
                <a:ea typeface="Arial"/>
                <a:cs typeface="Arial"/>
              </a:defRPr>
            </a:pPr>
            <a:r>
              <a:rPr lang="fr-FR" sz="2400"/>
              <a:t>21 octobre </a:t>
            </a:r>
            <a:r>
              <a:rPr lang="fr-FR" sz="2400">
                <a:solidFill>
                  <a:srgbClr val="2487B9"/>
                </a:solidFill>
              </a:rPr>
              <a:t>Meet’Ingé à Paris</a:t>
            </a:r>
            <a:endParaRPr/>
          </a:p>
          <a:p>
            <a:pPr indent="457200">
              <a:lnSpc>
                <a:spcPct val="90000"/>
              </a:lnSpc>
              <a:spcBef>
                <a:spcPts val="5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rgbClr val="128C38"/>
                </a:solidFill>
                <a:latin typeface="Arial"/>
                <a:ea typeface="Arial"/>
                <a:cs typeface="Arial"/>
              </a:defRPr>
            </a:pPr>
            <a:r>
              <a:rPr lang="fr-FR" sz="1400"/>
              <a:t>	</a:t>
            </a:r>
            <a:r>
              <a:rPr lang="fr-FR" sz="2000">
                <a:solidFill>
                  <a:srgbClr val="000F9F"/>
                </a:solidFill>
              </a:rPr>
              <a:t>Job-dating, entretiens d’embauche sur </a:t>
            </a:r>
            <a:endParaRPr/>
          </a:p>
          <a:p>
            <a:pPr indent="457200">
              <a:lnSpc>
                <a:spcPct val="90000"/>
              </a:lnSpc>
              <a:spcBef>
                <a:spcPts val="5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rgbClr val="128C38"/>
                </a:solidFill>
                <a:latin typeface="Arial"/>
                <a:ea typeface="Arial"/>
                <a:cs typeface="Arial"/>
              </a:defRPr>
            </a:pPr>
            <a:r>
              <a:rPr lang="fr-FR" sz="2000">
                <a:solidFill>
                  <a:srgbClr val="000F9F"/>
                </a:solidFill>
              </a:rPr>
              <a:t>	offres d’alternance ciblées </a:t>
            </a:r>
            <a:endParaRPr/>
          </a:p>
          <a:p>
            <a:pPr indent="457200">
              <a:lnSpc>
                <a:spcPct val="90000"/>
              </a:lnSpc>
              <a:spcBef>
                <a:spcPts val="499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972800" algn="l"/>
              </a:tabLst>
              <a:defRPr sz="1600">
                <a:solidFill>
                  <a:srgbClr val="128C38"/>
                </a:solidFill>
                <a:latin typeface="Arial"/>
                <a:ea typeface="Arial"/>
                <a:cs typeface="Arial"/>
              </a:defRPr>
            </a:pPr>
            <a:endParaRPr/>
          </a:p>
          <a:p>
            <a:pPr indent="457200">
              <a:lnSpc>
                <a:spcPct val="90000"/>
              </a:lnSpc>
              <a:spcBef>
                <a:spcPts val="499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972800" algn="l"/>
              </a:tabLst>
              <a:defRPr sz="1600">
                <a:solidFill>
                  <a:srgbClr val="128C38"/>
                </a:solidFill>
                <a:latin typeface="Arial"/>
                <a:ea typeface="Arial"/>
                <a:cs typeface="Arial"/>
              </a:defRPr>
            </a:pPr>
            <a:endParaRPr/>
          </a:p>
          <a:p>
            <a:pPr indent="457200">
              <a:lnSpc>
                <a:spcPct val="90000"/>
              </a:lnSpc>
              <a:spcBef>
                <a:spcPts val="499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972800" algn="l"/>
              </a:tabLst>
              <a:defRPr sz="1600">
                <a:solidFill>
                  <a:srgbClr val="128C38"/>
                </a:solidFill>
                <a:latin typeface="Arial"/>
                <a:ea typeface="Arial"/>
                <a:cs typeface="Arial"/>
              </a:defRPr>
            </a:pPr>
            <a:endParaRPr/>
          </a:p>
          <a:p>
            <a:pPr indent="457200">
              <a:lnSpc>
                <a:spcPct val="90000"/>
              </a:lnSpc>
              <a:spcBef>
                <a:spcPts val="499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972800" algn="l"/>
              </a:tabLst>
              <a:defRPr sz="1600">
                <a:solidFill>
                  <a:srgbClr val="128C38"/>
                </a:solidFill>
                <a:latin typeface="Arial"/>
                <a:ea typeface="Arial"/>
                <a:cs typeface="Arial"/>
              </a:defRPr>
            </a:pPr>
            <a:r>
              <a:rPr lang="fr-FR" sz="2000" b="0" i="0" u="sng" strike="noStrike" cap="none" spc="0">
                <a:ln>
                  <a:noFill/>
                </a:ln>
                <a:solidFill>
                  <a:srgbClr val="000F9F"/>
                </a:solidFill>
                <a:latin typeface="Arial"/>
                <a:ea typeface="Arial"/>
                <a:cs typeface="Arial"/>
                <a:hlinkClick r:id="rId3" tooltip="https://www.meet-inge.fr/"/>
              </a:rPr>
              <a:t>https://www.meet-inge.fr/</a:t>
            </a:r>
            <a:endParaRPr lang="fr-FR" sz="2000">
              <a:solidFill>
                <a:srgbClr val="000F9F"/>
              </a:solidFill>
            </a:endParaRPr>
          </a:p>
          <a:p>
            <a:pPr indent="457200">
              <a:lnSpc>
                <a:spcPct val="90000"/>
              </a:lnSpc>
              <a:spcBef>
                <a:spcPts val="499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972800" algn="l"/>
              </a:tabLst>
              <a:defRPr sz="1600">
                <a:solidFill>
                  <a:srgbClr val="128C38"/>
                </a:solidFill>
                <a:latin typeface="Arial"/>
                <a:ea typeface="Arial"/>
                <a:cs typeface="Arial"/>
              </a:defRPr>
            </a:pPr>
            <a:endParaRPr lang="fr-FR"/>
          </a:p>
          <a:p>
            <a:pPr indent="457200">
              <a:lnSpc>
                <a:spcPct val="90000"/>
              </a:lnSpc>
              <a:spcBef>
                <a:spcPts val="5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rgbClr val="128C38"/>
                </a:solidFill>
                <a:latin typeface="Arial"/>
                <a:ea typeface="Arial"/>
                <a:cs typeface="Arial"/>
              </a:defRPr>
            </a:pPr>
            <a:r>
              <a:rPr sz="2000">
                <a:solidFill>
                  <a:srgbClr val="000F9F"/>
                </a:solidFill>
              </a:rPr>
              <a:t> </a:t>
            </a:r>
            <a:endParaRPr/>
          </a:p>
        </p:txBody>
      </p:sp>
      <p:pic>
        <p:nvPicPr>
          <p:cNvPr id="742186386" name="Image 160279037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517174" y="2003301"/>
            <a:ext cx="6305549" cy="3352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7392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1739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1739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1739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17392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17392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17392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39209" grpId="0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5833766" name="- Durée du contrat d’apprentissage : ~36 mois - 3 ans…"/>
          <p:cNvSpPr txBox="1"/>
          <p:nvPr/>
        </p:nvSpPr>
        <p:spPr bwMode="auto">
          <a:xfrm>
            <a:off x="1338476" y="1299233"/>
            <a:ext cx="9342926" cy="2321231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/>
              <a:t>- Durée du </a:t>
            </a:r>
            <a:r>
              <a:rPr/>
              <a:t>contrat</a:t>
            </a:r>
            <a:r>
              <a:rPr/>
              <a:t> </a:t>
            </a:r>
            <a:r>
              <a:rPr/>
              <a:t>d’apprentissage</a:t>
            </a:r>
            <a:r>
              <a:rPr/>
              <a:t> : ~36 </a:t>
            </a:r>
            <a:r>
              <a:rPr/>
              <a:t>mois</a:t>
            </a:r>
            <a:r>
              <a:rPr/>
              <a:t> - 3 </a:t>
            </a:r>
            <a:r>
              <a:rPr/>
              <a:t>ans</a:t>
            </a:r>
            <a:r>
              <a:rPr/>
              <a:t> </a:t>
            </a:r>
            <a:endParaRPr/>
          </a:p>
          <a:p>
            <a:pPr algn="r">
              <a:lnSpc>
                <a:spcPct val="90000"/>
              </a:lnSpc>
              <a:spcBef>
                <a:spcPts val="10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20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/>
              <a:t>(fin </a:t>
            </a:r>
            <a:r>
              <a:rPr/>
              <a:t>septembre</a:t>
            </a:r>
            <a:r>
              <a:rPr/>
              <a:t> après TFE)</a:t>
            </a:r>
            <a:endParaRPr lang="fr-FR"/>
          </a:p>
          <a:p>
            <a:pPr algn="r">
              <a:lnSpc>
                <a:spcPct val="90000"/>
              </a:lnSpc>
              <a:spcBef>
                <a:spcPts val="10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20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endParaRPr/>
          </a:p>
          <a:p>
            <a:pPr>
              <a:lnSpc>
                <a:spcPct val="90000"/>
              </a:lnSpc>
              <a:spcBef>
                <a:spcPts val="10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/>
              <a:t>- Signature des </a:t>
            </a:r>
            <a:r>
              <a:rPr/>
              <a:t>contrats</a:t>
            </a:r>
            <a:r>
              <a:rPr/>
              <a:t> </a:t>
            </a:r>
            <a:r>
              <a:rPr/>
              <a:t>avant</a:t>
            </a:r>
            <a:r>
              <a:rPr/>
              <a:t> le</a:t>
            </a:r>
            <a:r>
              <a:rPr lang="fr-FR"/>
              <a:t> 1er</a:t>
            </a:r>
            <a:r>
              <a:rPr/>
              <a:t> </a:t>
            </a:r>
            <a:r>
              <a:rPr/>
              <a:t>décembre</a:t>
            </a:r>
            <a:endParaRPr/>
          </a:p>
          <a:p>
            <a:pPr>
              <a:lnSpc>
                <a:spcPct val="90000"/>
              </a:lnSpc>
              <a:spcBef>
                <a:spcPts val="10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16779271" name="Points clés"/>
          <p:cNvSpPr txBox="1"/>
          <p:nvPr/>
        </p:nvSpPr>
        <p:spPr bwMode="auto">
          <a:xfrm>
            <a:off x="289934" y="257845"/>
            <a:ext cx="14127282" cy="877401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rgbClr val="000F9F"/>
                </a:solidFill>
                <a:latin typeface="Arial Black"/>
                <a:ea typeface="Arial Black"/>
                <a:cs typeface="Arial Black"/>
              </a:defRPr>
            </a:lvl1pPr>
          </a:lstStyle>
          <a:p>
            <a:pPr>
              <a:defRPr/>
            </a:pPr>
            <a:r>
              <a:rPr/>
              <a:t>Points clés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2098862" name="Contacts"/>
          <p:cNvSpPr txBox="1"/>
          <p:nvPr/>
        </p:nvSpPr>
        <p:spPr bwMode="auto">
          <a:xfrm>
            <a:off x="327732" y="287855"/>
            <a:ext cx="10424014" cy="877401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rgbClr val="000F9F"/>
                </a:solidFill>
                <a:latin typeface="Arial Black"/>
                <a:ea typeface="Arial Black"/>
                <a:cs typeface="Arial Black"/>
              </a:defRPr>
            </a:lvl1pPr>
          </a:lstStyle>
          <a:p>
            <a:pPr>
              <a:defRPr/>
            </a:pPr>
            <a:r>
              <a:rPr/>
              <a:t>Contacts</a:t>
            </a:r>
            <a:endParaRPr/>
          </a:p>
        </p:txBody>
      </p:sp>
      <p:sp>
        <p:nvSpPr>
          <p:cNvPr id="947763953" name="- Service Relations et Partenariats Entreprises (RPE) – Jetée Niveau 0…"/>
          <p:cNvSpPr txBox="1"/>
          <p:nvPr/>
        </p:nvSpPr>
        <p:spPr bwMode="auto">
          <a:xfrm>
            <a:off x="462922" y="1222313"/>
            <a:ext cx="11420730" cy="2542830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/>
              <a:t>- Service Formation – </a:t>
            </a:r>
            <a:r>
              <a:rPr/>
              <a:t>Jetée</a:t>
            </a:r>
            <a:r>
              <a:rPr/>
              <a:t> </a:t>
            </a:r>
            <a:r>
              <a:rPr/>
              <a:t>Niveau</a:t>
            </a:r>
            <a:r>
              <a:rPr/>
              <a:t> 1</a:t>
            </a:r>
            <a:endParaRPr/>
          </a:p>
          <a:p>
            <a:pPr>
              <a:lnSpc>
                <a:spcPct val="90000"/>
              </a:lnSpc>
              <a:spcBef>
                <a:spcPts val="10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/>
              <a:t>	</a:t>
            </a:r>
            <a:r>
              <a:rPr/>
              <a:t>Maeva</a:t>
            </a:r>
            <a:r>
              <a:rPr/>
              <a:t> GARDAVOIR </a:t>
            </a:r>
            <a:r>
              <a:rPr sz="2000"/>
              <a:t>– Bureau 134</a:t>
            </a:r>
            <a:endParaRPr lang="fr-FR" sz="2000"/>
          </a:p>
          <a:p>
            <a:pPr>
              <a:lnSpc>
                <a:spcPct val="90000"/>
              </a:lnSpc>
              <a:spcBef>
                <a:spcPts val="10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 lang="fr-FR" sz="2000"/>
              <a:t>	</a:t>
            </a:r>
            <a:r>
              <a:rPr lang="fr-FR" sz="2800"/>
              <a:t>Alexandra NAVARRO </a:t>
            </a:r>
            <a:r>
              <a:rPr lang="fr-FR" sz="2000"/>
              <a:t>– Bureau 134	</a:t>
            </a:r>
            <a:endParaRPr sz="2000"/>
          </a:p>
          <a:p>
            <a:pPr>
              <a:lnSpc>
                <a:spcPct val="90000"/>
              </a:lnSpc>
              <a:spcBef>
                <a:spcPts val="10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/>
              <a:t>	</a:t>
            </a:r>
            <a:r>
              <a:rPr sz="2800"/>
              <a:t>Anne-Sabine GROSJEAN </a:t>
            </a:r>
            <a:r>
              <a:rPr sz="2000"/>
              <a:t>– Bureau 110</a:t>
            </a:r>
            <a:endParaRPr/>
          </a:p>
          <a:p>
            <a:pPr>
              <a:lnSpc>
                <a:spcPct val="90000"/>
              </a:lnSpc>
              <a:spcBef>
                <a:spcPts val="10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	Guillaume GRATON </a:t>
            </a:r>
            <a:r>
              <a:rPr lang="fr-FR" sz="2000"/>
              <a:t>– Bureau 110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85803568" name="Imag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814645" y="4142807"/>
            <a:ext cx="1574483" cy="15744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1141089054" name="Mission d’accompagnement pour trouver une entreprise…"/>
          <p:cNvSpPr txBox="1"/>
          <p:nvPr/>
        </p:nvSpPr>
        <p:spPr bwMode="auto">
          <a:xfrm>
            <a:off x="565648" y="3427012"/>
            <a:ext cx="2899001" cy="672575"/>
          </a:xfrm>
          <a:prstGeom prst="rect">
            <a:avLst/>
          </a:prstGeom>
          <a:ln w="12700">
            <a:miter lim="400000"/>
          </a:ln>
        </p:spPr>
        <p:txBody>
          <a:bodyPr wrap="square" lIns="44999" tIns="44999" rIns="44999" bIns="44999">
            <a:spAutoFit/>
          </a:bodyPr>
          <a:lstStyle/>
          <a:p>
            <a:pPr marL="0" marR="0" lvl="0" indent="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 lang="fr-FR" sz="1500" b="1" i="0" u="none" strike="noStrike" cap="none" spc="0">
                <a:ln>
                  <a:noFill/>
                </a:ln>
                <a:solidFill>
                  <a:srgbClr val="000F9F"/>
                </a:solidFill>
                <a:latin typeface="Arial"/>
                <a:cs typeface="Arial"/>
              </a:rPr>
              <a:t>Daniel Miguel Gutierrez</a:t>
            </a:r>
            <a:endParaRPr/>
          </a:p>
          <a:p>
            <a:pPr marL="0" marR="0" lvl="0" indent="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 lang="fr-FR" sz="1500" b="0" i="0" u="none" strike="noStrike" cap="none" spc="0">
                <a:ln>
                  <a:noFill/>
                </a:ln>
                <a:solidFill>
                  <a:srgbClr val="000F9F"/>
                </a:solidFill>
                <a:latin typeface="Arial"/>
                <a:cs typeface="Arial"/>
              </a:rPr>
              <a:t>Gestionnaire administratif</a:t>
            </a:r>
            <a:endParaRPr/>
          </a:p>
          <a:p>
            <a:pPr marL="0" marR="0" lvl="0" indent="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 lang="fr-FR" sz="1200" b="0" i="0" u="none" strike="noStrike" cap="none" spc="0">
                <a:ln>
                  <a:noFill/>
                </a:ln>
                <a:solidFill>
                  <a:srgbClr val="000F9F"/>
                </a:solidFill>
                <a:latin typeface="Arial"/>
                <a:cs typeface="Arial"/>
              </a:rPr>
              <a:t>(1</a:t>
            </a:r>
            <a:r>
              <a:rPr lang="fr-FR" sz="1200" b="0" i="0" u="none" strike="noStrike" cap="none" spc="0" baseline="30000">
                <a:ln>
                  <a:noFill/>
                </a:ln>
                <a:solidFill>
                  <a:srgbClr val="000F9F"/>
                </a:solidFill>
                <a:latin typeface="Arial"/>
                <a:cs typeface="Arial"/>
              </a:rPr>
              <a:t>er</a:t>
            </a:r>
            <a:r>
              <a:rPr lang="fr-FR" sz="1200" b="0" i="0" u="none" strike="noStrike" cap="none" spc="0">
                <a:ln>
                  <a:noFill/>
                </a:ln>
                <a:solidFill>
                  <a:srgbClr val="000F9F"/>
                </a:solidFill>
                <a:latin typeface="Arial"/>
                <a:cs typeface="Arial"/>
              </a:rPr>
              <a:t> octobre)</a:t>
            </a:r>
            <a:endParaRPr sz="1200" b="0" i="0" u="none" strike="noStrike" cap="none" spc="0">
              <a:ln>
                <a:noFill/>
              </a:ln>
              <a:solidFill>
                <a:srgbClr val="000F9F"/>
              </a:solidFill>
              <a:latin typeface="Arial"/>
              <a:cs typeface="Arial"/>
            </a:endParaRPr>
          </a:p>
        </p:txBody>
      </p:sp>
      <p:sp>
        <p:nvSpPr>
          <p:cNvPr id="1230235550" name="Mission d’accompagnement pour trouver une entreprise…"/>
          <p:cNvSpPr txBox="1"/>
          <p:nvPr/>
        </p:nvSpPr>
        <p:spPr bwMode="auto">
          <a:xfrm>
            <a:off x="3372731" y="3427012"/>
            <a:ext cx="2899001" cy="506375"/>
          </a:xfrm>
          <a:prstGeom prst="rect">
            <a:avLst/>
          </a:prstGeom>
          <a:ln w="12700">
            <a:miter lim="400000"/>
          </a:ln>
        </p:spPr>
        <p:txBody>
          <a:bodyPr wrap="square" lIns="44999" tIns="44999" rIns="44999" bIns="44999">
            <a:spAutoFit/>
          </a:bodyPr>
          <a:lstStyle/>
          <a:p>
            <a:pPr marL="0" marR="0" lvl="0" indent="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 lang="fr-FR" sz="1500" b="1" i="0" u="none" strike="noStrike" cap="none" spc="0">
                <a:ln>
                  <a:noFill/>
                </a:ln>
                <a:solidFill>
                  <a:srgbClr val="000F9F"/>
                </a:solidFill>
                <a:latin typeface="Arial"/>
                <a:cs typeface="Arial"/>
              </a:rPr>
              <a:t>Julie </a:t>
            </a:r>
            <a:r>
              <a:rPr lang="fr-FR" sz="1500" b="1" i="0" u="none" strike="noStrike" cap="none" spc="0">
                <a:ln>
                  <a:noFill/>
                </a:ln>
                <a:solidFill>
                  <a:srgbClr val="000F9F"/>
                </a:solidFill>
                <a:latin typeface="Arial"/>
                <a:cs typeface="Arial"/>
              </a:rPr>
              <a:t>Pestourie</a:t>
            </a:r>
            <a:endParaRPr lang="fr-FR" sz="1500" b="1" i="0" u="none" strike="noStrike" cap="none" spc="0">
              <a:ln>
                <a:noFill/>
              </a:ln>
              <a:solidFill>
                <a:srgbClr val="000F9F"/>
              </a:solidFill>
              <a:latin typeface="Arial"/>
              <a:cs typeface="Arial"/>
            </a:endParaRPr>
          </a:p>
          <a:p>
            <a:pPr marL="0" marR="0" lvl="0" indent="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 lang="fr-FR" sz="1500" b="0" i="0" u="none" strike="noStrike" cap="none" spc="0">
                <a:ln>
                  <a:noFill/>
                </a:ln>
                <a:solidFill>
                  <a:srgbClr val="000F9F"/>
                </a:solidFill>
                <a:latin typeface="Arial"/>
                <a:cs typeface="Arial"/>
              </a:rPr>
              <a:t>Gestionnaire des stages</a:t>
            </a:r>
            <a:endParaRPr sz="1500" b="0" i="0" u="none" strike="noStrike" cap="none" spc="0">
              <a:ln>
                <a:noFill/>
              </a:ln>
              <a:solidFill>
                <a:srgbClr val="000F9F"/>
              </a:solidFill>
              <a:latin typeface="Arial"/>
              <a:cs typeface="Arial"/>
            </a:endParaRPr>
          </a:p>
        </p:txBody>
      </p:sp>
      <p:sp>
        <p:nvSpPr>
          <p:cNvPr id="20927367" name="Mission d’accompagnement pour trouver une entreprise…"/>
          <p:cNvSpPr txBox="1"/>
          <p:nvPr/>
        </p:nvSpPr>
        <p:spPr bwMode="auto">
          <a:xfrm>
            <a:off x="6179814" y="3428683"/>
            <a:ext cx="2899001" cy="714123"/>
          </a:xfrm>
          <a:prstGeom prst="rect">
            <a:avLst/>
          </a:prstGeom>
          <a:ln w="12700">
            <a:miter lim="400000"/>
          </a:ln>
        </p:spPr>
        <p:txBody>
          <a:bodyPr wrap="square" lIns="44999" tIns="44999" rIns="44999" bIns="44999">
            <a:spAutoFit/>
          </a:bodyPr>
          <a:lstStyle/>
          <a:p>
            <a:pPr marL="0" marR="0" lvl="0" indent="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 lang="fr-FR" sz="1500" b="1" i="0" u="none" strike="noStrike" cap="none" spc="0">
                <a:ln>
                  <a:noFill/>
                </a:ln>
                <a:solidFill>
                  <a:srgbClr val="000F9F"/>
                </a:solidFill>
                <a:latin typeface="Arial"/>
                <a:cs typeface="Arial"/>
              </a:rPr>
              <a:t>Carole Devin</a:t>
            </a:r>
            <a:endParaRPr/>
          </a:p>
          <a:p>
            <a:pPr marL="0" marR="0" lvl="0" indent="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 lang="fr-FR" sz="1500" b="0" i="0" u="none" strike="noStrike" cap="none" spc="0">
                <a:ln>
                  <a:noFill/>
                </a:ln>
                <a:solidFill>
                  <a:srgbClr val="000F9F"/>
                </a:solidFill>
                <a:latin typeface="Arial"/>
                <a:cs typeface="Arial"/>
              </a:rPr>
              <a:t>Chargée des relations entreprises et étudiants</a:t>
            </a:r>
            <a:endParaRPr sz="1500" b="0" i="0" u="none" strike="noStrike" cap="none" spc="0">
              <a:ln>
                <a:noFill/>
              </a:ln>
              <a:solidFill>
                <a:srgbClr val="000F9F"/>
              </a:solidFill>
              <a:latin typeface="Arial"/>
              <a:cs typeface="Arial"/>
            </a:endParaRPr>
          </a:p>
        </p:txBody>
      </p:sp>
      <p:sp>
        <p:nvSpPr>
          <p:cNvPr id="1418034680" name="Mission d’accompagnement pour trouver une entreprise…"/>
          <p:cNvSpPr txBox="1"/>
          <p:nvPr/>
        </p:nvSpPr>
        <p:spPr bwMode="auto">
          <a:xfrm>
            <a:off x="9078815" y="3428683"/>
            <a:ext cx="2899001" cy="714123"/>
          </a:xfrm>
          <a:prstGeom prst="rect">
            <a:avLst/>
          </a:prstGeom>
          <a:ln w="12700">
            <a:miter lim="400000"/>
          </a:ln>
        </p:spPr>
        <p:txBody>
          <a:bodyPr wrap="square" lIns="44999" tIns="44999" rIns="44999" bIns="44999">
            <a:spAutoFit/>
          </a:bodyPr>
          <a:lstStyle/>
          <a:p>
            <a:pPr marL="0" marR="0" lvl="0" indent="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 lang="fr-FR" sz="1500" b="1" i="0" u="none" strike="noStrike" cap="none" spc="0">
                <a:ln>
                  <a:noFill/>
                </a:ln>
                <a:solidFill>
                  <a:srgbClr val="000F9F"/>
                </a:solidFill>
                <a:latin typeface="Arial"/>
                <a:cs typeface="Arial"/>
              </a:rPr>
              <a:t>Florine Draillard</a:t>
            </a:r>
            <a:endParaRPr/>
          </a:p>
          <a:p>
            <a:pPr marL="0" marR="0" lvl="0" indent="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 lang="fr-FR" sz="1500" b="0" i="0" u="none" strike="noStrike" cap="none" spc="0">
                <a:ln>
                  <a:noFill/>
                </a:ln>
                <a:solidFill>
                  <a:srgbClr val="000F9F"/>
                </a:solidFill>
                <a:latin typeface="Arial"/>
                <a:cs typeface="Arial"/>
              </a:rPr>
              <a:t>Chargée des relations entreprises et étudiants</a:t>
            </a:r>
            <a:endParaRPr sz="1500" b="0" i="0" u="none" strike="noStrike" cap="none" spc="0">
              <a:ln>
                <a:noFill/>
              </a:ln>
              <a:solidFill>
                <a:srgbClr val="000F9F"/>
              </a:solidFill>
              <a:latin typeface="Arial"/>
              <a:cs typeface="Arial"/>
            </a:endParaRPr>
          </a:p>
        </p:txBody>
      </p:sp>
      <p:sp>
        <p:nvSpPr>
          <p:cNvPr id="1588542035" name="Mission d’accompagnement pour trouver une entreprise…"/>
          <p:cNvSpPr txBox="1"/>
          <p:nvPr/>
        </p:nvSpPr>
        <p:spPr bwMode="auto">
          <a:xfrm>
            <a:off x="3564117" y="982547"/>
            <a:ext cx="4600298" cy="714123"/>
          </a:xfrm>
          <a:prstGeom prst="rect">
            <a:avLst/>
          </a:prstGeom>
          <a:ln w="12700">
            <a:miter lim="400000"/>
          </a:ln>
        </p:spPr>
        <p:txBody>
          <a:bodyPr wrap="square" lIns="44999" tIns="44999" rIns="44999" bIns="44999">
            <a:spAutoFit/>
          </a:bodyPr>
          <a:lstStyle/>
          <a:p>
            <a:pPr marL="0" marR="0" lvl="0" indent="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 lang="fr-FR" sz="1500" b="1" i="0" u="none" strike="noStrike" cap="none" spc="0">
                <a:ln>
                  <a:noFill/>
                </a:ln>
                <a:solidFill>
                  <a:srgbClr val="000F9F"/>
                </a:solidFill>
                <a:latin typeface="Arial"/>
                <a:cs typeface="Arial"/>
              </a:rPr>
              <a:t>Georges Berardi</a:t>
            </a:r>
            <a:endParaRPr/>
          </a:p>
          <a:p>
            <a:pPr marL="0" marR="0" lvl="0" indent="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 lang="fr-FR" sz="1500" b="0" i="0" u="none" strike="noStrike" cap="none" spc="0">
                <a:ln>
                  <a:noFill/>
                </a:ln>
                <a:solidFill>
                  <a:srgbClr val="000F9F"/>
                </a:solidFill>
                <a:latin typeface="Arial"/>
                <a:cs typeface="Arial"/>
              </a:rPr>
              <a:t>Directeur adjoint en charge du développement des relations entreprises</a:t>
            </a:r>
            <a:endParaRPr sz="1500" b="0" i="0" u="none" strike="noStrike" cap="none" spc="0">
              <a:ln>
                <a:noFill/>
              </a:ln>
              <a:solidFill>
                <a:srgbClr val="000F9F"/>
              </a:solidFill>
              <a:latin typeface="Arial"/>
              <a:cs typeface="Arial"/>
            </a:endParaRPr>
          </a:p>
        </p:txBody>
      </p:sp>
      <p:pic>
        <p:nvPicPr>
          <p:cNvPr id="733959195" name="Image 20" descr="Chapeau Diplôme Remise Des · Images vectorielles gratuites sur Pixabay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454457" y="1696671"/>
            <a:ext cx="1340193" cy="988392"/>
          </a:xfrm>
          <a:prstGeom prst="rect">
            <a:avLst/>
          </a:prstGeom>
        </p:spPr>
      </p:pic>
      <p:pic>
        <p:nvPicPr>
          <p:cNvPr id="1357983147" name="Image 25" descr="Free illustration: Contract, Consultation, Pen - Free Image on Pixabay ...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299962" y="1454813"/>
            <a:ext cx="1132389" cy="1231602"/>
          </a:xfrm>
          <a:prstGeom prst="rect">
            <a:avLst/>
          </a:prstGeom>
        </p:spPr>
      </p:pic>
      <p:sp>
        <p:nvSpPr>
          <p:cNvPr id="2047072919" name="Service entreprise"/>
          <p:cNvSpPr txBox="1"/>
          <p:nvPr/>
        </p:nvSpPr>
        <p:spPr bwMode="auto">
          <a:xfrm>
            <a:off x="302774" y="300334"/>
            <a:ext cx="10424014" cy="534075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rgbClr val="000F9F"/>
                </a:solidFill>
                <a:latin typeface="Arial Black"/>
                <a:ea typeface="Arial Black"/>
                <a:cs typeface="Arial Black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sz="3200" b="0" i="0" u="none" strike="noStrike" cap="none" spc="0">
                <a:ln>
                  <a:noFill/>
                </a:ln>
                <a:solidFill>
                  <a:srgbClr val="000F9F"/>
                </a:solidFill>
                <a:latin typeface="Arial Black"/>
              </a:rPr>
              <a:t>Service </a:t>
            </a:r>
            <a:r>
              <a:rPr lang="fr-FR" sz="3200" b="0" i="0" u="none" strike="noStrike" cap="none" spc="0">
                <a:ln>
                  <a:noFill/>
                </a:ln>
                <a:solidFill>
                  <a:srgbClr val="000F9F"/>
                </a:solidFill>
                <a:latin typeface="Arial Black"/>
              </a:rPr>
              <a:t>Relations Entreprises Partenariats</a:t>
            </a:r>
            <a:endParaRPr sz="3200" b="0" i="0" u="none" strike="noStrike" cap="none" spc="0">
              <a:ln>
                <a:noFill/>
              </a:ln>
              <a:solidFill>
                <a:srgbClr val="000F9F"/>
              </a:solidFill>
              <a:latin typeface="Arial Black"/>
            </a:endParaRPr>
          </a:p>
        </p:txBody>
      </p:sp>
      <p:pic>
        <p:nvPicPr>
          <p:cNvPr id="2065392521" name="Image 14"/>
          <p:cNvPicPr>
            <a:picLocks noChangeAspect="1"/>
          </p:cNvPicPr>
          <p:nvPr/>
        </p:nvPicPr>
        <p:blipFill>
          <a:blip r:embed="rId6"/>
          <a:srcRect l="0" t="14050" r="0" b="35110"/>
          <a:stretch/>
        </p:blipFill>
        <p:spPr bwMode="auto">
          <a:xfrm>
            <a:off x="9779874" y="4225767"/>
            <a:ext cx="1558686" cy="1499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1684727548" name="Image 19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130682" y="1771239"/>
            <a:ext cx="1625222" cy="15870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65060832" name="Image 2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191308" y="4099587"/>
            <a:ext cx="1603342" cy="15827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93513723" name="Image 22"/>
          <p:cNvPicPr>
            <a:picLocks noChangeAspect="1"/>
          </p:cNvPicPr>
          <p:nvPr/>
        </p:nvPicPr>
        <p:blipFill>
          <a:blip r:embed="rId9"/>
          <a:srcRect l="0" t="4801" r="0" b="7236"/>
          <a:stretch/>
        </p:blipFill>
        <p:spPr bwMode="auto">
          <a:xfrm>
            <a:off x="4022523" y="4099587"/>
            <a:ext cx="1599416" cy="15928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4646762" name="ZoneTexte 21"/>
          <p:cNvSpPr txBox="1"/>
          <p:nvPr/>
        </p:nvSpPr>
        <p:spPr bwMode="auto">
          <a:xfrm>
            <a:off x="2119213" y="167292"/>
            <a:ext cx="8720052" cy="95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6000" b="1"/>
              <a:t>Où nous trouver ?</a:t>
            </a:r>
            <a:endParaRPr/>
          </a:p>
        </p:txBody>
      </p:sp>
      <p:sp>
        <p:nvSpPr>
          <p:cNvPr id="1162241319" name="ZoneTexte 23"/>
          <p:cNvSpPr txBox="1"/>
          <p:nvPr/>
        </p:nvSpPr>
        <p:spPr bwMode="auto">
          <a:xfrm>
            <a:off x="3166618" y="5930822"/>
            <a:ext cx="7672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b="1"/>
              <a:t>Bâtiment la Jetée - RDC</a:t>
            </a:r>
            <a:endParaRPr/>
          </a:p>
        </p:txBody>
      </p:sp>
      <p:pic>
        <p:nvPicPr>
          <p:cNvPr id="1919199704" name="Image 24"/>
          <p:cNvPicPr>
            <a:picLocks noChangeAspect="1"/>
          </p:cNvPicPr>
          <p:nvPr/>
        </p:nvPicPr>
        <p:blipFill>
          <a:blip r:embed="rId3"/>
          <a:srcRect l="-193" t="8203" r="528" b="28301"/>
          <a:stretch/>
        </p:blipFill>
        <p:spPr bwMode="auto">
          <a:xfrm>
            <a:off x="1733550" y="1118322"/>
            <a:ext cx="9740558" cy="46540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14122950" name="Image 2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92126" y="5160482"/>
            <a:ext cx="1910719" cy="1031950"/>
          </a:xfrm>
          <a:prstGeom prst="rect">
            <a:avLst/>
          </a:prstGeom>
        </p:spPr>
      </p:pic>
      <p:sp>
        <p:nvSpPr>
          <p:cNvPr id="1472265283" name="Flèche vers le haut 27"/>
          <p:cNvSpPr/>
          <p:nvPr/>
        </p:nvSpPr>
        <p:spPr bwMode="auto">
          <a:xfrm rot="3797985">
            <a:off x="3010906" y="4429317"/>
            <a:ext cx="311424" cy="133096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B7319"/>
          </a:solidFill>
          <a:ln w="28575">
            <a:solidFill>
              <a:srgbClr val="F6A90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542994003" name="Double flèche horizontale 29"/>
          <p:cNvSpPr/>
          <p:nvPr/>
        </p:nvSpPr>
        <p:spPr bwMode="auto">
          <a:xfrm>
            <a:off x="4219846" y="5018169"/>
            <a:ext cx="7097508" cy="964231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EB7319"/>
          </a:solidFill>
          <a:ln>
            <a:solidFill>
              <a:srgbClr val="F6A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400" b="1"/>
              <a:t>Service Relations Entreprises Etudiants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4998988" name="Tous alternants !"/>
          <p:cNvSpPr txBox="1"/>
          <p:nvPr/>
        </p:nvSpPr>
        <p:spPr bwMode="auto">
          <a:xfrm>
            <a:off x="3450942" y="2317650"/>
            <a:ext cx="5290114" cy="1996720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>
            <a:lvl1pPr algn="ctr">
              <a:lnSpc>
                <a:spcPct val="150000"/>
              </a:lnSpc>
              <a:tabLst>
                <a:tab pos="914400" algn="l"/>
                <a:tab pos="1828800" algn="l"/>
                <a:tab pos="2743200" algn="l"/>
                <a:tab pos="3657600" algn="l"/>
              </a:tabLst>
              <a:defRPr sz="4400" b="1" i="1">
                <a:solidFill>
                  <a:srgbClr val="01189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/>
              <a:t>Tou</a:t>
            </a:r>
            <a:r>
              <a:rPr lang="fr-FR"/>
              <a:t>tes et tou</a:t>
            </a:r>
            <a:r>
              <a:rPr/>
              <a:t>s alternant</a:t>
            </a:r>
            <a:r>
              <a:rPr lang="fr-FR"/>
              <a:t>•e•</a:t>
            </a:r>
            <a:r>
              <a:rPr/>
              <a:t>s 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3460550" name="Service entreprise"/>
          <p:cNvSpPr txBox="1"/>
          <p:nvPr/>
        </p:nvSpPr>
        <p:spPr bwMode="auto">
          <a:xfrm>
            <a:off x="302774" y="300334"/>
            <a:ext cx="10424014" cy="534075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rgbClr val="000F9F"/>
                </a:solidFill>
                <a:latin typeface="Arial Black"/>
                <a:ea typeface="Arial Black"/>
                <a:cs typeface="Arial Black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sz="3200" b="0" i="0" u="none" strike="noStrike" cap="none" spc="0">
                <a:ln>
                  <a:noFill/>
                </a:ln>
                <a:solidFill>
                  <a:srgbClr val="000F9F"/>
                </a:solidFill>
                <a:latin typeface="Arial Black"/>
              </a:rPr>
              <a:t>Service </a:t>
            </a:r>
            <a:r>
              <a:rPr lang="fr-FR" sz="3200" b="0" i="0" u="none" strike="noStrike" cap="none" spc="0">
                <a:ln>
                  <a:noFill/>
                </a:ln>
                <a:solidFill>
                  <a:srgbClr val="000F9F"/>
                </a:solidFill>
                <a:latin typeface="Arial Black"/>
              </a:rPr>
              <a:t>Relations Entreprises Partenariats</a:t>
            </a:r>
            <a:endParaRPr sz="3200" b="0" i="0" u="none" strike="noStrike" cap="none" spc="0">
              <a:ln>
                <a:noFill/>
              </a:ln>
              <a:solidFill>
                <a:srgbClr val="000F9F"/>
              </a:solidFill>
              <a:latin typeface="Arial Black"/>
            </a:endParaRPr>
          </a:p>
        </p:txBody>
      </p:sp>
      <p:sp>
        <p:nvSpPr>
          <p:cNvPr id="1156157686" name="Mission d’accompagnement pour trouver une entreprise…"/>
          <p:cNvSpPr txBox="1"/>
          <p:nvPr/>
        </p:nvSpPr>
        <p:spPr bwMode="auto">
          <a:xfrm>
            <a:off x="799856" y="1457884"/>
            <a:ext cx="10592288" cy="4277664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 marL="0" marR="0" lvl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 lang="fr-FR" sz="2800" b="1" i="0" u="none" strike="noStrike" cap="none" spc="0">
                <a:ln>
                  <a:noFill/>
                </a:ln>
                <a:solidFill>
                  <a:srgbClr val="000F9F"/>
                </a:solidFill>
                <a:latin typeface="Arial"/>
                <a:cs typeface="Arial"/>
              </a:rPr>
              <a:t>Actions partenariales, ateliers individuels ou collectifs</a:t>
            </a:r>
            <a:endParaRPr/>
          </a:p>
          <a:p>
            <a:pPr marL="0" marR="0" lvl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 lang="fr-FR" sz="2800" b="0" i="1" u="none" strike="noStrike" cap="none" spc="0">
                <a:ln>
                  <a:noFill/>
                </a:ln>
                <a:solidFill>
                  <a:srgbClr val="000F9F"/>
                </a:solidFill>
                <a:latin typeface="Arial"/>
                <a:cs typeface="Arial"/>
              </a:rPr>
              <a:t>Du projet professionnel à la signature du contrat, nous vous accompagnons à chaque étape</a:t>
            </a:r>
            <a:endParaRPr/>
          </a:p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endParaRPr lang="fr-FR" sz="2800" b="0" i="0" u="none" strike="noStrike" cap="none" spc="0">
              <a:ln>
                <a:noFill/>
              </a:ln>
              <a:solidFill>
                <a:srgbClr val="000F9F"/>
              </a:solidFill>
              <a:latin typeface="Arial"/>
              <a:cs typeface="Arial"/>
            </a:endParaRPr>
          </a:p>
          <a:p>
            <a:pPr marL="457200" marR="0" lvl="0" indent="-4572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 lang="fr-FR" sz="2400" b="1" i="0" u="none" strike="noStrike" cap="none" spc="0">
                <a:ln>
                  <a:noFill/>
                </a:ln>
                <a:solidFill>
                  <a:srgbClr val="000F9F"/>
                </a:solidFill>
                <a:latin typeface="Arial"/>
                <a:cs typeface="Arial"/>
              </a:rPr>
              <a:t>Construire son projet : </a:t>
            </a:r>
            <a:r>
              <a:rPr lang="fr-FR" sz="2400" b="0" i="0" u="none" strike="noStrike" cap="none" spc="0">
                <a:ln>
                  <a:noFill/>
                </a:ln>
                <a:solidFill>
                  <a:srgbClr val="000F9F"/>
                </a:solidFill>
                <a:latin typeface="Arial"/>
                <a:cs typeface="Arial"/>
              </a:rPr>
              <a:t>connaissance des secteurs et métiers, stratégie de recherche d’emploi</a:t>
            </a:r>
            <a:endParaRPr/>
          </a:p>
          <a:p>
            <a:pPr marL="457200" marR="0" lvl="0" indent="-4572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 lang="fr-FR" sz="2400" b="1" i="0" u="none" strike="noStrike" cap="none" spc="0">
                <a:ln>
                  <a:noFill/>
                </a:ln>
                <a:solidFill>
                  <a:srgbClr val="000F9F"/>
                </a:solidFill>
                <a:latin typeface="Arial"/>
                <a:cs typeface="Arial"/>
              </a:rPr>
              <a:t>Valoriser son profil </a:t>
            </a:r>
            <a:r>
              <a:rPr lang="fr-FR" sz="2400" b="0" i="0" u="none" strike="noStrike" cap="none" spc="0">
                <a:ln>
                  <a:noFill/>
                </a:ln>
                <a:solidFill>
                  <a:srgbClr val="000F9F"/>
                </a:solidFill>
                <a:latin typeface="Arial"/>
                <a:cs typeface="Arial"/>
              </a:rPr>
              <a:t>: relecture CV, positionnement des informations stratégiques, lettre de motivation, </a:t>
            </a:r>
            <a:r>
              <a:rPr lang="fr-FR" sz="2400" b="0" i="0" u="none" strike="noStrike" cap="none" spc="0">
                <a:ln>
                  <a:noFill/>
                </a:ln>
                <a:solidFill>
                  <a:srgbClr val="000F9F"/>
                </a:solidFill>
                <a:latin typeface="Arial"/>
                <a:cs typeface="Arial"/>
              </a:rPr>
              <a:t>personal</a:t>
            </a:r>
            <a:r>
              <a:rPr lang="fr-FR" sz="2400" b="0" i="0" u="none" strike="noStrike" cap="none" spc="0">
                <a:ln>
                  <a:noFill/>
                </a:ln>
                <a:solidFill>
                  <a:srgbClr val="000F9F"/>
                </a:solidFill>
                <a:latin typeface="Arial"/>
                <a:cs typeface="Arial"/>
              </a:rPr>
              <a:t> </a:t>
            </a:r>
            <a:r>
              <a:rPr lang="fr-FR" sz="2400" b="0" i="0" u="none" strike="noStrike" cap="none" spc="0">
                <a:ln>
                  <a:noFill/>
                </a:ln>
                <a:solidFill>
                  <a:srgbClr val="000F9F"/>
                </a:solidFill>
                <a:latin typeface="Arial"/>
                <a:cs typeface="Arial"/>
              </a:rPr>
              <a:t>branding</a:t>
            </a:r>
            <a:r>
              <a:rPr lang="fr-FR" sz="2400" b="0" i="0" u="none" strike="noStrike" cap="none" spc="0">
                <a:ln>
                  <a:noFill/>
                </a:ln>
                <a:solidFill>
                  <a:srgbClr val="000F9F"/>
                </a:solidFill>
                <a:latin typeface="Arial"/>
                <a:cs typeface="Arial"/>
              </a:rPr>
              <a:t> &amp; </a:t>
            </a:r>
            <a:r>
              <a:rPr lang="fr-FR" sz="2400">
                <a:solidFill>
                  <a:srgbClr val="000F9F"/>
                </a:solidFill>
                <a:latin typeface="Arial"/>
                <a:cs typeface="Arial"/>
              </a:rPr>
              <a:t>L</a:t>
            </a:r>
            <a:r>
              <a:rPr lang="fr-FR" sz="2400" b="0" i="0" u="none" strike="noStrike" cap="none" spc="0">
                <a:ln>
                  <a:noFill/>
                </a:ln>
                <a:solidFill>
                  <a:srgbClr val="000F9F"/>
                </a:solidFill>
                <a:latin typeface="Arial"/>
                <a:cs typeface="Arial"/>
              </a:rPr>
              <a:t>inkedin</a:t>
            </a:r>
            <a:endParaRPr lang="fr-FR" sz="2400" b="0" i="0" u="none" strike="noStrike" cap="none" spc="0">
              <a:ln>
                <a:noFill/>
              </a:ln>
              <a:solidFill>
                <a:srgbClr val="000F9F"/>
              </a:solidFill>
              <a:latin typeface="Arial"/>
              <a:cs typeface="Arial"/>
            </a:endParaRPr>
          </a:p>
          <a:p>
            <a:pPr marL="457200" marR="0" lvl="0" indent="-4572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 lang="fr-FR" sz="2400" b="1" i="0" u="none" strike="noStrike" cap="none" spc="0">
                <a:ln>
                  <a:noFill/>
                </a:ln>
                <a:solidFill>
                  <a:srgbClr val="000F9F"/>
                </a:solidFill>
                <a:latin typeface="Arial"/>
                <a:cs typeface="Arial"/>
              </a:rPr>
              <a:t>Convaincre en entretien </a:t>
            </a:r>
            <a:r>
              <a:rPr lang="fr-FR" sz="2400" b="0" i="0" u="none" strike="noStrike" cap="none" spc="0">
                <a:ln>
                  <a:noFill/>
                </a:ln>
                <a:solidFill>
                  <a:srgbClr val="000F9F"/>
                </a:solidFill>
                <a:latin typeface="Arial"/>
                <a:cs typeface="Arial"/>
              </a:rPr>
              <a:t>: décryptage des offres, simulations d’entretiens et feedback</a:t>
            </a:r>
            <a:endParaRPr sz="2400" b="0" i="0" u="none" strike="noStrike" cap="none" spc="0">
              <a:ln>
                <a:noFill/>
              </a:ln>
              <a:solidFill>
                <a:srgbClr val="000F9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6981296" name="Mission d’accompagnement pour trouver une entreprise…"/>
          <p:cNvSpPr txBox="1"/>
          <p:nvPr/>
        </p:nvSpPr>
        <p:spPr bwMode="auto">
          <a:xfrm>
            <a:off x="799856" y="1457884"/>
            <a:ext cx="10592288" cy="478675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 lang="fr-FR" sz="2800" b="0" i="0" u="none" strike="noStrike" cap="none" spc="0">
                <a:ln>
                  <a:noFill/>
                </a:ln>
                <a:solidFill>
                  <a:srgbClr val="000F9F"/>
                </a:solidFill>
                <a:latin typeface="Arial"/>
                <a:cs typeface="Arial"/>
              </a:rPr>
              <a:t>Pour nous contacter :</a:t>
            </a:r>
            <a:endParaRPr sz="2800" b="0" i="0" u="none" strike="noStrike" cap="none" spc="0">
              <a:ln>
                <a:noFill/>
              </a:ln>
              <a:solidFill>
                <a:srgbClr val="000F9F"/>
              </a:solidFill>
              <a:latin typeface="Arial"/>
              <a:cs typeface="Arial"/>
            </a:endParaRPr>
          </a:p>
        </p:txBody>
      </p:sp>
      <p:pic>
        <p:nvPicPr>
          <p:cNvPr id="849879845" name="Image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1610" y="2150820"/>
            <a:ext cx="11107288" cy="3257426"/>
          </a:xfrm>
          <a:prstGeom prst="rect">
            <a:avLst/>
          </a:prstGeom>
        </p:spPr>
      </p:pic>
      <p:cxnSp>
        <p:nvCxnSpPr>
          <p:cNvPr id="299525128" name="Connecteur droit avec flèche 4"/>
          <p:cNvCxnSpPr/>
          <p:nvPr/>
        </p:nvCxnSpPr>
        <p:spPr bwMode="auto">
          <a:xfrm flipH="1">
            <a:off x="9128370" y="1440597"/>
            <a:ext cx="281354" cy="844062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sp>
        <p:nvSpPr>
          <p:cNvPr id="1498465238" name="ZoneTexte 5"/>
          <p:cNvSpPr txBox="1"/>
          <p:nvPr/>
        </p:nvSpPr>
        <p:spPr bwMode="auto">
          <a:xfrm>
            <a:off x="9316023" y="1175771"/>
            <a:ext cx="2310887" cy="3499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l" defTabSz="914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800" b="1" i="0" u="none" strike="noStrike" cap="none" spc="0">
                <a:ln>
                  <a:noFill/>
                </a:ln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Cliquer sur Assistance</a:t>
            </a:r>
            <a:endParaRPr/>
          </a:p>
        </p:txBody>
      </p:sp>
      <p:sp>
        <p:nvSpPr>
          <p:cNvPr id="271555134" name="Service entreprise"/>
          <p:cNvSpPr txBox="1"/>
          <p:nvPr/>
        </p:nvSpPr>
        <p:spPr bwMode="auto">
          <a:xfrm>
            <a:off x="302774" y="300334"/>
            <a:ext cx="10424014" cy="534075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rgbClr val="000F9F"/>
                </a:solidFill>
                <a:latin typeface="Arial Black"/>
                <a:ea typeface="Arial Black"/>
                <a:cs typeface="Arial Black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sz="3200" b="0" i="0" u="none" strike="noStrike" cap="none" spc="0">
                <a:ln>
                  <a:noFill/>
                </a:ln>
                <a:solidFill>
                  <a:srgbClr val="000F9F"/>
                </a:solidFill>
                <a:latin typeface="Arial Black"/>
              </a:rPr>
              <a:t>Service </a:t>
            </a:r>
            <a:r>
              <a:rPr lang="fr-FR" sz="3200" b="0" i="0" u="none" strike="noStrike" cap="none" spc="0">
                <a:ln>
                  <a:noFill/>
                </a:ln>
                <a:solidFill>
                  <a:srgbClr val="000F9F"/>
                </a:solidFill>
                <a:latin typeface="Arial Black"/>
              </a:rPr>
              <a:t>Relations Entreprises Partenariats</a:t>
            </a:r>
            <a:endParaRPr sz="3200" b="0" i="0" u="none" strike="noStrike" cap="none" spc="0">
              <a:ln>
                <a:noFill/>
              </a:ln>
              <a:solidFill>
                <a:srgbClr val="000F9F"/>
              </a:solidFill>
              <a:latin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0854526" name="Mission d’accompagnement pour trouver une entreprise…"/>
          <p:cNvSpPr txBox="1"/>
          <p:nvPr/>
        </p:nvSpPr>
        <p:spPr bwMode="auto">
          <a:xfrm>
            <a:off x="799856" y="1457884"/>
            <a:ext cx="10592288" cy="478675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 lang="fr-FR" sz="2800" b="0" i="0" u="none" strike="noStrike" cap="none" spc="0">
                <a:ln>
                  <a:noFill/>
                </a:ln>
                <a:solidFill>
                  <a:srgbClr val="000F9F"/>
                </a:solidFill>
                <a:latin typeface="Arial"/>
                <a:cs typeface="Arial"/>
              </a:rPr>
              <a:t>Pour nous contacter :</a:t>
            </a:r>
            <a:endParaRPr sz="2800" b="0" i="0" u="none" strike="noStrike" cap="none" spc="0">
              <a:ln>
                <a:noFill/>
              </a:ln>
              <a:solidFill>
                <a:srgbClr val="000F9F"/>
              </a:solidFill>
              <a:latin typeface="Arial"/>
              <a:cs typeface="Arial"/>
            </a:endParaRPr>
          </a:p>
        </p:txBody>
      </p:sp>
      <p:sp>
        <p:nvSpPr>
          <p:cNvPr id="1162001497" name="ZoneTexte 5"/>
          <p:cNvSpPr txBox="1"/>
          <p:nvPr/>
        </p:nvSpPr>
        <p:spPr bwMode="auto">
          <a:xfrm>
            <a:off x="8212900" y="4139109"/>
            <a:ext cx="2336535" cy="3499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l" defTabSz="914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800" b="1" i="0" u="none" strike="noStrike" cap="none" spc="0">
                <a:ln>
                  <a:noFill/>
                </a:ln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Cliquer sur Entreprise</a:t>
            </a:r>
            <a:endParaRPr/>
          </a:p>
        </p:txBody>
      </p:sp>
      <p:pic>
        <p:nvPicPr>
          <p:cNvPr id="1463735275" name="Imag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846194" y="1078524"/>
            <a:ext cx="2792233" cy="5283200"/>
          </a:xfrm>
          <a:prstGeom prst="rect">
            <a:avLst/>
          </a:prstGeom>
        </p:spPr>
      </p:pic>
      <p:cxnSp>
        <p:nvCxnSpPr>
          <p:cNvPr id="477034155" name="Connecteur droit avec flèche 4"/>
          <p:cNvCxnSpPr/>
          <p:nvPr/>
        </p:nvCxnSpPr>
        <p:spPr bwMode="auto">
          <a:xfrm flipH="1">
            <a:off x="7357073" y="4314092"/>
            <a:ext cx="855827" cy="26013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sp>
        <p:nvSpPr>
          <p:cNvPr id="821750372" name="Service entreprise"/>
          <p:cNvSpPr txBox="1"/>
          <p:nvPr/>
        </p:nvSpPr>
        <p:spPr bwMode="auto">
          <a:xfrm>
            <a:off x="302774" y="300334"/>
            <a:ext cx="10424014" cy="534075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rgbClr val="000F9F"/>
                </a:solidFill>
                <a:latin typeface="Arial Black"/>
                <a:ea typeface="Arial Black"/>
                <a:cs typeface="Arial Black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sz="3200" b="0" i="0" u="none" strike="noStrike" cap="none" spc="0">
                <a:ln>
                  <a:noFill/>
                </a:ln>
                <a:solidFill>
                  <a:srgbClr val="000F9F"/>
                </a:solidFill>
                <a:latin typeface="Arial Black"/>
              </a:rPr>
              <a:t>Service </a:t>
            </a:r>
            <a:r>
              <a:rPr lang="fr-FR" sz="3200" b="0" i="0" u="none" strike="noStrike" cap="none" spc="0">
                <a:ln>
                  <a:noFill/>
                </a:ln>
                <a:solidFill>
                  <a:srgbClr val="000F9F"/>
                </a:solidFill>
                <a:latin typeface="Arial Black"/>
              </a:rPr>
              <a:t>Relations Entreprises Partenariats</a:t>
            </a:r>
            <a:endParaRPr sz="3200" b="0" i="0" u="none" strike="noStrike" cap="none" spc="0">
              <a:ln>
                <a:noFill/>
              </a:ln>
              <a:solidFill>
                <a:srgbClr val="000F9F"/>
              </a:solidFill>
              <a:latin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16789817" name="Imag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90587" y="2083410"/>
            <a:ext cx="10410825" cy="3019425"/>
          </a:xfrm>
          <a:prstGeom prst="rect">
            <a:avLst/>
          </a:prstGeom>
        </p:spPr>
      </p:pic>
      <p:sp>
        <p:nvSpPr>
          <p:cNvPr id="2062295828" name="Mission d’accompagnement pour trouver une entreprise…"/>
          <p:cNvSpPr txBox="1"/>
          <p:nvPr/>
        </p:nvSpPr>
        <p:spPr bwMode="auto">
          <a:xfrm>
            <a:off x="799856" y="1457884"/>
            <a:ext cx="10592288" cy="478675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 lang="fr-FR" sz="2800" b="0" i="0" u="none" strike="noStrike" cap="none" spc="0">
                <a:ln>
                  <a:noFill/>
                </a:ln>
                <a:solidFill>
                  <a:srgbClr val="000F9F"/>
                </a:solidFill>
                <a:latin typeface="Arial"/>
                <a:cs typeface="Arial"/>
              </a:rPr>
              <a:t>Pour nous contacter :</a:t>
            </a:r>
            <a:endParaRPr sz="2800" b="0" i="0" u="none" strike="noStrike" cap="none" spc="0">
              <a:ln>
                <a:noFill/>
              </a:ln>
              <a:solidFill>
                <a:srgbClr val="000F9F"/>
              </a:solidFill>
              <a:latin typeface="Arial"/>
              <a:cs typeface="Arial"/>
            </a:endParaRPr>
          </a:p>
        </p:txBody>
      </p:sp>
      <p:sp>
        <p:nvSpPr>
          <p:cNvPr id="1388760634" name="ZoneTexte 5"/>
          <p:cNvSpPr txBox="1"/>
          <p:nvPr/>
        </p:nvSpPr>
        <p:spPr bwMode="auto">
          <a:xfrm>
            <a:off x="4927731" y="3707502"/>
            <a:ext cx="2310887" cy="6076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l" defTabSz="914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800" b="1" i="0" u="none" strike="noStrike" cap="none" spc="0">
                <a:ln>
                  <a:noFill/>
                </a:ln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Cliquer sur Assistance</a:t>
            </a:r>
            <a:endParaRPr/>
          </a:p>
          <a:p>
            <a:pPr marL="0" marR="0" lvl="0" indent="0" algn="l" defTabSz="914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800" b="1" i="0" u="none" strike="noStrike" cap="none" spc="0">
                <a:ln>
                  <a:noFill/>
                </a:ln>
                <a:solidFill>
                  <a:srgbClr val="00B050"/>
                </a:solidFill>
                <a:latin typeface="Times New Roman"/>
                <a:cs typeface="Times New Roman"/>
              </a:rPr>
              <a:t>Puis Créer un ticket</a:t>
            </a:r>
            <a:endParaRPr lang="fr-FR" sz="1800" b="1" i="0" u="none" strike="noStrike" cap="none" spc="0">
              <a:ln>
                <a:noFill/>
              </a:ln>
              <a:solidFill>
                <a:srgbClr val="00B050"/>
              </a:solidFill>
              <a:latin typeface="Times New Roman"/>
              <a:ea typeface="Times New Roman"/>
              <a:cs typeface="Times New Roman"/>
            </a:endParaRPr>
          </a:p>
        </p:txBody>
      </p:sp>
      <p:cxnSp>
        <p:nvCxnSpPr>
          <p:cNvPr id="1413687796" name="Connecteur droit avec flèche 4"/>
          <p:cNvCxnSpPr/>
          <p:nvPr/>
        </p:nvCxnSpPr>
        <p:spPr bwMode="auto">
          <a:xfrm flipH="1" flipV="1">
            <a:off x="2534981" y="3355366"/>
            <a:ext cx="2349634" cy="51324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270373783" name="Connecteur droit avec flèche 8"/>
          <p:cNvCxnSpPr/>
          <p:nvPr/>
        </p:nvCxnSpPr>
        <p:spPr bwMode="auto">
          <a:xfrm flipH="1" flipV="1">
            <a:off x="2765535" y="4057468"/>
            <a:ext cx="2119080" cy="100317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sp>
        <p:nvSpPr>
          <p:cNvPr id="1612086096" name="Service entreprise"/>
          <p:cNvSpPr txBox="1"/>
          <p:nvPr/>
        </p:nvSpPr>
        <p:spPr bwMode="auto">
          <a:xfrm>
            <a:off x="302774" y="300334"/>
            <a:ext cx="10424014" cy="534075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rgbClr val="000F9F"/>
                </a:solidFill>
                <a:latin typeface="Arial Black"/>
                <a:ea typeface="Arial Black"/>
                <a:cs typeface="Arial Black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sz="3200" b="0" i="0" u="none" strike="noStrike" cap="none" spc="0">
                <a:ln>
                  <a:noFill/>
                </a:ln>
                <a:solidFill>
                  <a:srgbClr val="000F9F"/>
                </a:solidFill>
                <a:latin typeface="Arial Black"/>
              </a:rPr>
              <a:t>Service </a:t>
            </a:r>
            <a:r>
              <a:rPr lang="fr-FR" sz="3200" b="0" i="0" u="none" strike="noStrike" cap="none" spc="0">
                <a:ln>
                  <a:noFill/>
                </a:ln>
                <a:solidFill>
                  <a:srgbClr val="000F9F"/>
                </a:solidFill>
                <a:latin typeface="Arial Black"/>
              </a:rPr>
              <a:t>Relations Entreprises Partenariats</a:t>
            </a:r>
            <a:endParaRPr sz="3200" b="0" i="0" u="none" strike="noStrike" cap="none" spc="0">
              <a:ln>
                <a:noFill/>
              </a:ln>
              <a:solidFill>
                <a:srgbClr val="000F9F"/>
              </a:solidFill>
              <a:latin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41680143" name="Image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62203" y="1575821"/>
            <a:ext cx="11241942" cy="4352398"/>
          </a:xfrm>
          <a:prstGeom prst="rect">
            <a:avLst/>
          </a:prstGeom>
        </p:spPr>
      </p:pic>
      <p:sp>
        <p:nvSpPr>
          <p:cNvPr id="146725403" name="Mission d’accompagnement pour trouver une entreprise…"/>
          <p:cNvSpPr txBox="1"/>
          <p:nvPr/>
        </p:nvSpPr>
        <p:spPr bwMode="auto">
          <a:xfrm>
            <a:off x="787030" y="1097146"/>
            <a:ext cx="10592288" cy="478675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 lang="fr-FR" sz="2800" b="0" i="0" u="none" strike="noStrike" cap="none" spc="0">
                <a:ln>
                  <a:noFill/>
                </a:ln>
                <a:solidFill>
                  <a:srgbClr val="000F9F"/>
                </a:solidFill>
                <a:latin typeface="Arial"/>
                <a:cs typeface="Arial"/>
              </a:rPr>
              <a:t>Pour nous contacter :</a:t>
            </a:r>
            <a:endParaRPr sz="2800" b="0" i="0" u="none" strike="noStrike" cap="none" spc="0">
              <a:ln>
                <a:noFill/>
              </a:ln>
              <a:solidFill>
                <a:srgbClr val="000F9F"/>
              </a:solidFill>
              <a:latin typeface="Arial"/>
              <a:cs typeface="Arial"/>
            </a:endParaRPr>
          </a:p>
        </p:txBody>
      </p:sp>
      <p:sp>
        <p:nvSpPr>
          <p:cNvPr id="961444418" name="ZoneTexte 5"/>
          <p:cNvSpPr txBox="1"/>
          <p:nvPr/>
        </p:nvSpPr>
        <p:spPr bwMode="auto">
          <a:xfrm>
            <a:off x="7483102" y="850699"/>
            <a:ext cx="3727942" cy="3499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l" defTabSz="914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800" b="1" i="0" u="none" strike="noStrike" cap="none" spc="0">
                <a:ln>
                  <a:noFill/>
                </a:ln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Choisissez le motif de votre demande</a:t>
            </a:r>
            <a:endParaRPr/>
          </a:p>
        </p:txBody>
      </p:sp>
      <p:cxnSp>
        <p:nvCxnSpPr>
          <p:cNvPr id="919425835" name="Connecteur droit avec flèche 4"/>
          <p:cNvCxnSpPr/>
          <p:nvPr/>
        </p:nvCxnSpPr>
        <p:spPr bwMode="auto">
          <a:xfrm>
            <a:off x="8620369" y="1209925"/>
            <a:ext cx="789354" cy="1689583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205715153" name="Connecteur droit avec flèche 8"/>
          <p:cNvCxnSpPr/>
          <p:nvPr/>
        </p:nvCxnSpPr>
        <p:spPr bwMode="auto">
          <a:xfrm flipH="1" flipV="1">
            <a:off x="5023634" y="4347292"/>
            <a:ext cx="1416243" cy="1754011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sp>
        <p:nvSpPr>
          <p:cNvPr id="608363411" name="ZoneTexte 11"/>
          <p:cNvSpPr txBox="1"/>
          <p:nvPr/>
        </p:nvSpPr>
        <p:spPr bwMode="auto">
          <a:xfrm>
            <a:off x="5087686" y="6119131"/>
            <a:ext cx="2477599" cy="3499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l" defTabSz="914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800" b="1" i="0" u="none" strike="noStrike" cap="none" spc="0">
                <a:ln>
                  <a:noFill/>
                </a:ln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Décrivez votre demande</a:t>
            </a:r>
            <a:endParaRPr/>
          </a:p>
        </p:txBody>
      </p:sp>
      <p:sp>
        <p:nvSpPr>
          <p:cNvPr id="185368927" name="Service entreprise"/>
          <p:cNvSpPr txBox="1"/>
          <p:nvPr/>
        </p:nvSpPr>
        <p:spPr bwMode="auto">
          <a:xfrm>
            <a:off x="302774" y="300334"/>
            <a:ext cx="10424014" cy="534075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rgbClr val="000F9F"/>
                </a:solidFill>
                <a:latin typeface="Arial Black"/>
                <a:ea typeface="Arial Black"/>
                <a:cs typeface="Arial Black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sz="3200" b="0" i="0" u="none" strike="noStrike" cap="none" spc="0">
                <a:ln>
                  <a:noFill/>
                </a:ln>
                <a:solidFill>
                  <a:srgbClr val="000F9F"/>
                </a:solidFill>
                <a:latin typeface="Arial Black"/>
              </a:rPr>
              <a:t>Service </a:t>
            </a:r>
            <a:r>
              <a:rPr lang="fr-FR" sz="3200" b="0" i="0" u="none" strike="noStrike" cap="none" spc="0">
                <a:ln>
                  <a:noFill/>
                </a:ln>
                <a:solidFill>
                  <a:srgbClr val="000F9F"/>
                </a:solidFill>
                <a:latin typeface="Arial Black"/>
              </a:rPr>
              <a:t>Relations Entreprises Partenariats</a:t>
            </a:r>
            <a:endParaRPr sz="3200" b="0" i="0" u="none" strike="noStrike" cap="none" spc="0">
              <a:ln>
                <a:noFill/>
              </a:ln>
              <a:solidFill>
                <a:srgbClr val="000F9F"/>
              </a:solidFill>
              <a:latin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7240139" name="Mission d’accompagnement pour trouver une entreprise…"/>
          <p:cNvSpPr txBox="1"/>
          <p:nvPr/>
        </p:nvSpPr>
        <p:spPr bwMode="auto">
          <a:xfrm>
            <a:off x="799856" y="1457884"/>
            <a:ext cx="10592288" cy="478675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 lang="fr-FR" sz="2800" b="0" i="0" u="none" strike="noStrike" cap="none" spc="0">
                <a:ln>
                  <a:noFill/>
                </a:ln>
                <a:solidFill>
                  <a:srgbClr val="000F9F"/>
                </a:solidFill>
                <a:latin typeface="Arial"/>
                <a:cs typeface="Arial"/>
              </a:rPr>
              <a:t>Pour recevoir nos informations (alertes, évènements…) :</a:t>
            </a:r>
            <a:endParaRPr sz="2800" b="0" i="0" u="none" strike="noStrike" cap="none" spc="0">
              <a:ln>
                <a:noFill/>
              </a:ln>
              <a:solidFill>
                <a:srgbClr val="000F9F"/>
              </a:solidFill>
              <a:latin typeface="Arial"/>
              <a:cs typeface="Arial"/>
            </a:endParaRPr>
          </a:p>
        </p:txBody>
      </p:sp>
      <p:pic>
        <p:nvPicPr>
          <p:cNvPr id="1822316245" name="Imag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92819" y="2216708"/>
            <a:ext cx="3771900" cy="3981450"/>
          </a:xfrm>
          <a:prstGeom prst="rect">
            <a:avLst/>
          </a:prstGeom>
        </p:spPr>
      </p:pic>
      <p:sp>
        <p:nvSpPr>
          <p:cNvPr id="1147931862" name="Service entreprise"/>
          <p:cNvSpPr txBox="1"/>
          <p:nvPr/>
        </p:nvSpPr>
        <p:spPr bwMode="auto">
          <a:xfrm>
            <a:off x="302774" y="300334"/>
            <a:ext cx="10424014" cy="534075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rgbClr val="000F9F"/>
                </a:solidFill>
                <a:latin typeface="Arial Black"/>
                <a:ea typeface="Arial Black"/>
                <a:cs typeface="Arial Black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sz="3200" b="0" i="0" u="none" strike="noStrike" cap="none" spc="0">
                <a:ln>
                  <a:noFill/>
                </a:ln>
                <a:solidFill>
                  <a:srgbClr val="000F9F"/>
                </a:solidFill>
                <a:latin typeface="Arial Black"/>
              </a:rPr>
              <a:t>Service </a:t>
            </a:r>
            <a:r>
              <a:rPr lang="fr-FR" sz="3200" b="0" i="0" u="none" strike="noStrike" cap="none" spc="0">
                <a:ln>
                  <a:noFill/>
                </a:ln>
                <a:solidFill>
                  <a:srgbClr val="000F9F"/>
                </a:solidFill>
                <a:latin typeface="Arial Black"/>
              </a:rPr>
              <a:t>Relations Entreprises Partenariats</a:t>
            </a:r>
            <a:endParaRPr sz="3200" b="0" i="0" u="none" strike="noStrike" cap="none" spc="0">
              <a:ln>
                <a:noFill/>
              </a:ln>
              <a:solidFill>
                <a:srgbClr val="000F9F"/>
              </a:solidFill>
              <a:latin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95992269" name="Grouper"/>
          <p:cNvGrpSpPr/>
          <p:nvPr/>
        </p:nvGrpSpPr>
        <p:grpSpPr bwMode="auto">
          <a:xfrm>
            <a:off x="2516230" y="468025"/>
            <a:ext cx="8331087" cy="5080793"/>
            <a:chOff x="0" y="0"/>
            <a:chExt cx="8331086" cy="5080792"/>
          </a:xfrm>
        </p:grpSpPr>
        <p:pic>
          <p:nvPicPr>
            <p:cNvPr id="133" name="image.png" descr="image.png"/>
            <p:cNvPicPr>
              <a:picLocks noChangeAspect="1"/>
            </p:cNvPicPr>
            <p:nvPr/>
          </p:nvPicPr>
          <p:blipFill>
            <a:blip r:embed="rId3"/>
            <a:srcRect l="158" t="6144" r="7801" b="13587"/>
            <a:stretch/>
          </p:blipFill>
          <p:spPr bwMode="auto">
            <a:xfrm>
              <a:off x="-1" y="-1"/>
              <a:ext cx="8331087" cy="50807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4" name="Rectangle"/>
            <p:cNvSpPr/>
            <p:nvPr/>
          </p:nvSpPr>
          <p:spPr bwMode="auto">
            <a:xfrm>
              <a:off x="507858" y="4530980"/>
              <a:ext cx="119381" cy="26964"/>
            </a:xfrm>
            <a:prstGeom prst="rect">
              <a:avLst/>
            </a:prstGeom>
            <a:solidFill>
              <a:srgbClr val="FFFFFF"/>
            </a:solidFill>
            <a:ln w="255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</a:defRPr>
              </a:pPr>
              <a:endParaRPr/>
            </a:p>
          </p:txBody>
        </p:sp>
        <p:sp>
          <p:nvSpPr>
            <p:cNvPr id="135" name="Rectangle"/>
            <p:cNvSpPr/>
            <p:nvPr/>
          </p:nvSpPr>
          <p:spPr bwMode="auto">
            <a:xfrm>
              <a:off x="6200288" y="4544228"/>
              <a:ext cx="119381" cy="26965"/>
            </a:xfrm>
            <a:prstGeom prst="rect">
              <a:avLst/>
            </a:prstGeom>
            <a:solidFill>
              <a:srgbClr val="FFFFFF"/>
            </a:solidFill>
            <a:ln w="255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1088816" name="Un même diplôme"/>
          <p:cNvSpPr txBox="1"/>
          <p:nvPr/>
        </p:nvSpPr>
        <p:spPr bwMode="auto">
          <a:xfrm>
            <a:off x="320445" y="299991"/>
            <a:ext cx="10424013" cy="877401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rgbClr val="000F9F"/>
                </a:solidFill>
                <a:latin typeface="Arial Black"/>
                <a:ea typeface="Arial Black"/>
                <a:cs typeface="Arial Black"/>
              </a:defRPr>
            </a:lvl1pPr>
          </a:lstStyle>
          <a:p>
            <a:pPr>
              <a:defRPr/>
            </a:pPr>
            <a:r>
              <a:rPr/>
              <a:t>Un même diplôme</a:t>
            </a:r>
            <a:endParaRPr/>
          </a:p>
        </p:txBody>
      </p:sp>
      <p:sp>
        <p:nvSpPr>
          <p:cNvPr id="817923286" name="Conditions d’entrée Identiques…"/>
          <p:cNvSpPr txBox="1"/>
          <p:nvPr/>
        </p:nvSpPr>
        <p:spPr bwMode="auto">
          <a:xfrm>
            <a:off x="874042" y="1218497"/>
            <a:ext cx="8512663" cy="5584905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4F81BD"/>
              </a:buClr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 sz="2400">
                <a:solidFill>
                  <a:srgbClr val="4F81BD"/>
                </a:solidFill>
                <a:latin typeface="Arial"/>
                <a:ea typeface="Arial"/>
                <a:cs typeface="Arial"/>
              </a:defRPr>
            </a:pPr>
            <a:r>
              <a:rPr/>
              <a:t>Conditions d’</a:t>
            </a:r>
            <a:r>
              <a:rPr lang="fr-FR"/>
              <a:t>admission</a:t>
            </a:r>
            <a:r>
              <a:rPr/>
              <a:t> </a:t>
            </a:r>
            <a:r>
              <a:rPr lang="fr-FR"/>
              <a:t>i</a:t>
            </a:r>
            <a:r>
              <a:rPr/>
              <a:t>dentiques</a:t>
            </a:r>
            <a:endParaRPr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4F81BD"/>
              </a:buClr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 sz="2400">
                <a:solidFill>
                  <a:srgbClr val="4F81BD"/>
                </a:solidFill>
                <a:latin typeface="Arial"/>
                <a:ea typeface="Arial"/>
                <a:cs typeface="Arial"/>
              </a:defRPr>
            </a:pPr>
            <a:r>
              <a:rPr/>
              <a:t>Cursus identique : même schéma de formation </a:t>
            </a:r>
            <a:endParaRPr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4F81BD"/>
              </a:buClr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 sz="2400">
                <a:solidFill>
                  <a:srgbClr val="4F81BD"/>
                </a:solidFill>
                <a:latin typeface="Arial"/>
                <a:ea typeface="Arial"/>
                <a:cs typeface="Arial"/>
              </a:defRPr>
            </a:pPr>
            <a:r>
              <a:rPr/>
              <a:t>Mêmes conditions de diplômation</a:t>
            </a:r>
            <a:endParaRPr/>
          </a:p>
          <a:p>
            <a:pPr marL="742950" lvl="1" indent="-285750">
              <a:lnSpc>
                <a:spcPct val="150000"/>
              </a:lnSpc>
              <a:spcBef>
                <a:spcPts val="500"/>
              </a:spcBef>
              <a:buClr>
                <a:srgbClr val="000F9F"/>
              </a:buClr>
              <a:buSzPct val="100000"/>
              <a:buFont typeface="Helvetic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 sz="20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/>
              <a:t>Validation des UE sur 3 ans</a:t>
            </a:r>
            <a:endParaRPr/>
          </a:p>
          <a:p>
            <a:pPr marL="742950" lvl="1" indent="-285750">
              <a:lnSpc>
                <a:spcPct val="150000"/>
              </a:lnSpc>
              <a:spcBef>
                <a:spcPts val="500"/>
              </a:spcBef>
              <a:buClr>
                <a:srgbClr val="000F9F"/>
              </a:buClr>
              <a:buSzPct val="100000"/>
              <a:buFont typeface="Helvetic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 sz="20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/>
              <a:t>TOEIC</a:t>
            </a:r>
            <a:endParaRPr/>
          </a:p>
          <a:p>
            <a:pPr marL="742950" lvl="1" indent="-285750">
              <a:lnSpc>
                <a:spcPct val="150000"/>
              </a:lnSpc>
              <a:spcBef>
                <a:spcPts val="500"/>
              </a:spcBef>
              <a:buClr>
                <a:srgbClr val="000F9F"/>
              </a:buClr>
              <a:buSzPct val="100000"/>
              <a:buFont typeface="Helvetic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 sz="20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/>
              <a:t>Semaines en entreprise</a:t>
            </a:r>
            <a:endParaRPr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4F81BD"/>
              </a:buClr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 sz="2400">
                <a:solidFill>
                  <a:srgbClr val="4F81BD"/>
                </a:solidFill>
                <a:latin typeface="Arial"/>
                <a:ea typeface="Arial"/>
                <a:cs typeface="Arial"/>
              </a:defRPr>
            </a:pPr>
            <a:r>
              <a:rPr/>
              <a:t>Quelques ajustements</a:t>
            </a:r>
            <a:endParaRPr/>
          </a:p>
          <a:p>
            <a:pPr marL="742950" lvl="1" indent="-285750">
              <a:lnSpc>
                <a:spcPct val="150000"/>
              </a:lnSpc>
              <a:spcBef>
                <a:spcPts val="500"/>
              </a:spcBef>
              <a:buClr>
                <a:srgbClr val="000F9F"/>
              </a:buClr>
              <a:buSzPct val="100000"/>
              <a:buFont typeface="Helvetic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 sz="20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/>
              <a:t>APSA obligatoire mais pas le jeudi après-midi</a:t>
            </a:r>
            <a:endParaRPr/>
          </a:p>
          <a:p>
            <a:pPr marL="742950" lvl="1" indent="-285750">
              <a:lnSpc>
                <a:spcPct val="150000"/>
              </a:lnSpc>
              <a:spcBef>
                <a:spcPts val="500"/>
              </a:spcBef>
              <a:buClr>
                <a:srgbClr val="000F9F"/>
              </a:buClr>
              <a:buSzPct val="100000"/>
              <a:buFont typeface="Helvetic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 sz="20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/>
              <a:t>Jeudi après-midi réservé pour faire le lien avec l’entreprise</a:t>
            </a:r>
            <a:endParaRPr/>
          </a:p>
          <a:p>
            <a:pPr marL="742950" lvl="1" indent="-285750">
              <a:lnSpc>
                <a:spcPct val="150000"/>
              </a:lnSpc>
              <a:spcBef>
                <a:spcPts val="500"/>
              </a:spcBef>
              <a:buClr>
                <a:srgbClr val="000F9F"/>
              </a:buClr>
              <a:buSzPct val="100000"/>
              <a:buFont typeface="Helvetic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 sz="20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/>
              <a:t>Rendus à chaque fin de semestres</a:t>
            </a:r>
            <a:endParaRPr/>
          </a:p>
          <a:p>
            <a:pPr marL="742950" lvl="1" indent="-285750">
              <a:lnSpc>
                <a:spcPct val="150000"/>
              </a:lnSpc>
              <a:spcBef>
                <a:spcPts val="500"/>
              </a:spcBef>
              <a:buClr>
                <a:srgbClr val="000F9F"/>
              </a:buClr>
              <a:buSzPct val="100000"/>
              <a:buFont typeface="Helvetic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 sz="20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/>
              <a:t>Mobilité internationale (9 semaines min.) sur temps entreprise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5919895" name="Pourquoi oser l’apprentissage ?"/>
          <p:cNvSpPr txBox="1"/>
          <p:nvPr/>
        </p:nvSpPr>
        <p:spPr bwMode="auto">
          <a:xfrm>
            <a:off x="320445" y="305799"/>
            <a:ext cx="10424013" cy="1586061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rgbClr val="000F9F"/>
                </a:solidFill>
                <a:latin typeface="Arial Black"/>
                <a:ea typeface="Arial Black"/>
                <a:cs typeface="Arial Black"/>
              </a:defRPr>
            </a:pPr>
            <a:r>
              <a:rPr/>
              <a:t>Pourquoi oser l’apprentissage ?</a:t>
            </a:r>
            <a:br>
              <a:rPr/>
            </a:br>
            <a:endParaRPr/>
          </a:p>
        </p:txBody>
      </p:sp>
      <p:sp>
        <p:nvSpPr>
          <p:cNvPr id="1661728427" name="Expérience…"/>
          <p:cNvSpPr txBox="1"/>
          <p:nvPr/>
        </p:nvSpPr>
        <p:spPr bwMode="auto">
          <a:xfrm>
            <a:off x="799856" y="1375702"/>
            <a:ext cx="10937508" cy="4925277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 algn="ctr">
              <a:lnSpc>
                <a:spcPct val="12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830A00"/>
                </a:solidFill>
                <a:latin typeface="Arial"/>
                <a:ea typeface="Arial"/>
                <a:cs typeface="Arial"/>
              </a:defRPr>
            </a:pPr>
            <a:r>
              <a:rPr/>
              <a:t>Expérience</a:t>
            </a:r>
            <a:endParaRPr>
              <a:solidFill>
                <a:srgbClr val="BA4F8B"/>
              </a:solidFill>
            </a:endParaRPr>
          </a:p>
          <a:p>
            <a:pPr algn="just">
              <a:lnSpc>
                <a:spcPct val="15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/>
              <a:t>- Immersion progressive et précoce dans une entreprise</a:t>
            </a:r>
            <a:endParaRPr/>
          </a:p>
          <a:p>
            <a:pPr algn="just">
              <a:lnSpc>
                <a:spcPct val="15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/>
              <a:t>- Possibilité d’allier formation théorique et pratique</a:t>
            </a:r>
            <a:endParaRPr/>
          </a:p>
          <a:p>
            <a:pPr algn="just">
              <a:lnSpc>
                <a:spcPct val="15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/>
              <a:t>- Acquisition des compétences spécifiques aux métiers exercés</a:t>
            </a:r>
            <a:r>
              <a:rPr sz="2800"/>
              <a:t> </a:t>
            </a:r>
            <a:r>
              <a:rPr sz="2000" i="1"/>
              <a:t>(méthodes, logiciels, outils, aspects scientifiques, gestion de projets,…)</a:t>
            </a:r>
            <a:endParaRPr/>
          </a:p>
          <a:p>
            <a:pPr algn="just">
              <a:lnSpc>
                <a:spcPct val="15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/>
              <a:t>- </a:t>
            </a:r>
            <a:r>
              <a:rPr lang="fr-FR"/>
              <a:t>Connaissance du monde de l’entreprise, </a:t>
            </a:r>
            <a:r>
              <a:rPr sz="2000"/>
              <a:t>Réseaux entreprise, clients, fournisseurs</a:t>
            </a:r>
            <a:endParaRPr/>
          </a:p>
          <a:p>
            <a:pPr algn="just">
              <a:lnSpc>
                <a:spcPct val="15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/>
              <a:t>- Statut Salarié – CDD de 3 ans</a:t>
            </a:r>
            <a:endParaRPr/>
          </a:p>
          <a:p>
            <a:pPr algn="just">
              <a:lnSpc>
                <a:spcPct val="15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/>
              <a:t>- Expérience professionnelle de 3 ans valorisable sur le CV</a:t>
            </a:r>
            <a:endParaRPr/>
          </a:p>
          <a:p>
            <a:pPr algn="just">
              <a:lnSpc>
                <a:spcPct val="15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/>
              <a:t>- Insertion Professionnelle &gt; 90% en fin de contrat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9529000" name="Pourquoi oser l’apprentissage ?"/>
          <p:cNvSpPr txBox="1"/>
          <p:nvPr/>
        </p:nvSpPr>
        <p:spPr bwMode="auto">
          <a:xfrm>
            <a:off x="307571" y="305799"/>
            <a:ext cx="10424013" cy="877401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rgbClr val="000F9F"/>
                </a:solidFill>
                <a:latin typeface="Arial Black"/>
                <a:ea typeface="Arial Black"/>
                <a:cs typeface="Arial Black"/>
              </a:defRPr>
            </a:lvl1pPr>
          </a:lstStyle>
          <a:p>
            <a:pPr>
              <a:defRPr/>
            </a:pPr>
            <a:r>
              <a:rPr/>
              <a:t>Pourquoi oser l’apprentissage ?</a:t>
            </a:r>
            <a:endParaRPr/>
          </a:p>
        </p:txBody>
      </p:sp>
      <p:sp>
        <p:nvSpPr>
          <p:cNvPr id="576062386" name="Avantages financiers…"/>
          <p:cNvSpPr txBox="1"/>
          <p:nvPr/>
        </p:nvSpPr>
        <p:spPr bwMode="auto">
          <a:xfrm>
            <a:off x="497013" y="1318198"/>
            <a:ext cx="10592288" cy="4684570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 algn="ctr">
              <a:lnSpc>
                <a:spcPct val="12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BA4F8B"/>
                </a:solidFill>
                <a:latin typeface="Arial"/>
                <a:ea typeface="Arial"/>
                <a:cs typeface="Arial"/>
              </a:defRPr>
            </a:pPr>
            <a:r>
              <a:rPr>
                <a:solidFill>
                  <a:srgbClr val="7C0500"/>
                </a:solidFill>
              </a:rPr>
              <a:t>Avantages</a:t>
            </a:r>
            <a:r>
              <a:rPr>
                <a:solidFill>
                  <a:srgbClr val="7C0500"/>
                </a:solidFill>
              </a:rPr>
              <a:t> financiers</a:t>
            </a:r>
            <a:br>
              <a:rPr/>
            </a:br>
            <a:endParaRPr/>
          </a:p>
          <a:p>
            <a:pPr algn="just">
              <a:lnSpc>
                <a:spcPct val="12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/>
              <a:t>- </a:t>
            </a:r>
            <a:r>
              <a:rPr/>
              <a:t>Salaire</a:t>
            </a:r>
            <a:r>
              <a:rPr/>
              <a:t> : 750 - 1500 €/</a:t>
            </a:r>
            <a:r>
              <a:rPr/>
              <a:t>mois</a:t>
            </a:r>
            <a:r>
              <a:rPr/>
              <a:t> </a:t>
            </a:r>
            <a:r>
              <a:rPr/>
              <a:t>durant</a:t>
            </a:r>
            <a:r>
              <a:rPr/>
              <a:t> 3 </a:t>
            </a:r>
            <a:r>
              <a:rPr/>
              <a:t>ans</a:t>
            </a:r>
            <a:endParaRPr/>
          </a:p>
          <a:p>
            <a:pPr algn="just">
              <a:lnSpc>
                <a:spcPct val="12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/>
              <a:t>     + </a:t>
            </a:r>
            <a:r>
              <a:rPr/>
              <a:t>avantages</a:t>
            </a:r>
            <a:r>
              <a:rPr/>
              <a:t> </a:t>
            </a:r>
            <a:r>
              <a:rPr sz="1800" i="1"/>
              <a:t>(tickets rest</a:t>
            </a:r>
            <a:r>
              <a:rPr lang="fr-FR" sz="1800" i="1"/>
              <a:t>aurant</a:t>
            </a:r>
            <a:r>
              <a:rPr sz="1800" i="1"/>
              <a:t>, CE, </a:t>
            </a:r>
            <a:r>
              <a:rPr sz="1800" i="1"/>
              <a:t>indemnités</a:t>
            </a:r>
            <a:r>
              <a:rPr sz="1800" i="1"/>
              <a:t> de transport ….)</a:t>
            </a:r>
            <a:endParaRPr/>
          </a:p>
          <a:p>
            <a:pPr algn="just">
              <a:lnSpc>
                <a:spcPct val="12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endParaRPr sz="1800" i="1"/>
          </a:p>
          <a:p>
            <a:pPr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/>
              <a:t>- </a:t>
            </a:r>
            <a:r>
              <a:rPr lang="fr-FR"/>
              <a:t>Exonération</a:t>
            </a:r>
            <a:r>
              <a:rPr/>
              <a:t> des </a:t>
            </a:r>
            <a:r>
              <a:rPr lang="fr-FR"/>
              <a:t>droits</a:t>
            </a:r>
            <a:r>
              <a:rPr/>
              <a:t> </a:t>
            </a:r>
            <a:r>
              <a:rPr/>
              <a:t>d’inscription</a:t>
            </a:r>
            <a:r>
              <a:rPr/>
              <a:t> </a:t>
            </a:r>
            <a:r>
              <a:rPr/>
              <a:t>à</a:t>
            </a:r>
            <a:r>
              <a:rPr/>
              <a:t> </a:t>
            </a:r>
            <a:r>
              <a:rPr/>
              <a:t>l’école</a:t>
            </a:r>
            <a:r>
              <a:rPr/>
              <a:t> </a:t>
            </a:r>
            <a:endParaRPr lang="fr-FR" sz="2800"/>
          </a:p>
          <a:p>
            <a:pPr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endParaRPr lang="fr-FR" sz="2800"/>
          </a:p>
          <a:p>
            <a:pPr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/>
              <a:t>- </a:t>
            </a:r>
            <a:r>
              <a:rPr/>
              <a:t>Retraite</a:t>
            </a:r>
            <a:r>
              <a:rPr/>
              <a:t> : Des </a:t>
            </a:r>
            <a:r>
              <a:rPr/>
              <a:t>trimestres</a:t>
            </a:r>
            <a:r>
              <a:rPr/>
              <a:t> </a:t>
            </a:r>
            <a:r>
              <a:rPr/>
              <a:t>supplémentaires</a:t>
            </a:r>
            <a:r>
              <a:rPr/>
              <a:t> de </a:t>
            </a:r>
            <a:r>
              <a:rPr/>
              <a:t>cotisation</a:t>
            </a:r>
            <a:r>
              <a:rPr/>
              <a:t> </a:t>
            </a:r>
            <a:endParaRPr lang="fr-FR"/>
          </a:p>
          <a:p>
            <a:pPr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/>
              <a:t>  </a:t>
            </a:r>
            <a:endParaRPr/>
          </a:p>
          <a:p>
            <a:pPr algn="just">
              <a:lnSpc>
                <a:spcPct val="12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/>
              <a:t>- Carte </a:t>
            </a:r>
            <a:r>
              <a:rPr/>
              <a:t>d’étudiant</a:t>
            </a:r>
            <a:r>
              <a:rPr/>
              <a:t>, </a:t>
            </a:r>
            <a:r>
              <a:rPr/>
              <a:t>mais</a:t>
            </a:r>
            <a:r>
              <a:rPr/>
              <a:t> la </a:t>
            </a:r>
            <a:r>
              <a:rPr/>
              <a:t>Sécurité</a:t>
            </a:r>
            <a:r>
              <a:rPr/>
              <a:t> </a:t>
            </a:r>
            <a:r>
              <a:rPr/>
              <a:t>Sociale</a:t>
            </a:r>
            <a:r>
              <a:rPr/>
              <a:t> </a:t>
            </a:r>
            <a:r>
              <a:rPr/>
              <a:t>liée</a:t>
            </a:r>
            <a:r>
              <a:rPr/>
              <a:t> </a:t>
            </a:r>
            <a:r>
              <a:rPr/>
              <a:t>à</a:t>
            </a:r>
            <a:r>
              <a:rPr/>
              <a:t> </a:t>
            </a:r>
            <a:r>
              <a:rPr/>
              <a:t>l’employeur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534901" name="Pourquoi oser l’apprentissage ?"/>
          <p:cNvSpPr txBox="1"/>
          <p:nvPr/>
        </p:nvSpPr>
        <p:spPr bwMode="auto">
          <a:xfrm>
            <a:off x="320445" y="318675"/>
            <a:ext cx="10424013" cy="877401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rgbClr val="000F9F"/>
                </a:solidFill>
                <a:latin typeface="Arial Black"/>
                <a:ea typeface="Arial Black"/>
                <a:cs typeface="Arial Black"/>
              </a:defRPr>
            </a:lvl1pPr>
          </a:lstStyle>
          <a:p>
            <a:pPr>
              <a:defRPr/>
            </a:pPr>
            <a:r>
              <a:rPr/>
              <a:t>Pourquoi oser l’apprentissage ?</a:t>
            </a:r>
            <a:endParaRPr/>
          </a:p>
        </p:txBody>
      </p:sp>
      <p:sp>
        <p:nvSpPr>
          <p:cNvPr id="1870552761" name="Suivi personnalisé…"/>
          <p:cNvSpPr txBox="1"/>
          <p:nvPr/>
        </p:nvSpPr>
        <p:spPr bwMode="auto">
          <a:xfrm>
            <a:off x="921299" y="1612670"/>
            <a:ext cx="10592289" cy="3662752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 algn="ctr">
              <a:lnSpc>
                <a:spcPct val="12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BA4F8B"/>
                </a:solidFill>
                <a:latin typeface="Arial"/>
                <a:ea typeface="Arial"/>
                <a:cs typeface="Arial"/>
              </a:defRPr>
            </a:pPr>
            <a:r>
              <a:rPr>
                <a:solidFill>
                  <a:srgbClr val="830705"/>
                </a:solidFill>
              </a:rPr>
              <a:t>Suivi</a:t>
            </a:r>
            <a:r>
              <a:rPr>
                <a:solidFill>
                  <a:srgbClr val="830705"/>
                </a:solidFill>
              </a:rPr>
              <a:t> </a:t>
            </a:r>
            <a:r>
              <a:rPr>
                <a:solidFill>
                  <a:srgbClr val="830705"/>
                </a:solidFill>
              </a:rPr>
              <a:t>personnalisé</a:t>
            </a:r>
            <a:br>
              <a:rPr/>
            </a:br>
            <a:endParaRPr/>
          </a:p>
          <a:p>
            <a:pPr algn="just">
              <a:lnSpc>
                <a:spcPct val="12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/>
              <a:t>- </a:t>
            </a:r>
            <a:r>
              <a:rPr/>
              <a:t>L’entreprise</a:t>
            </a:r>
            <a:r>
              <a:rPr/>
              <a:t> </a:t>
            </a:r>
            <a:r>
              <a:rPr/>
              <a:t>participe</a:t>
            </a:r>
            <a:r>
              <a:rPr/>
              <a:t> </a:t>
            </a:r>
            <a:r>
              <a:rPr/>
              <a:t>à</a:t>
            </a:r>
            <a:r>
              <a:rPr/>
              <a:t> la formation de </a:t>
            </a:r>
            <a:r>
              <a:rPr/>
              <a:t>l’élève</a:t>
            </a:r>
            <a:r>
              <a:rPr/>
              <a:t> et </a:t>
            </a:r>
            <a:r>
              <a:rPr/>
              <a:t>lui</a:t>
            </a:r>
            <a:r>
              <a:rPr/>
              <a:t> </a:t>
            </a:r>
            <a:r>
              <a:rPr/>
              <a:t>assigne</a:t>
            </a:r>
            <a:r>
              <a:rPr/>
              <a:t> un maître </a:t>
            </a:r>
            <a:r>
              <a:rPr/>
              <a:t>d’apprentissage</a:t>
            </a:r>
            <a:r>
              <a:rPr/>
              <a:t>, qui le </a:t>
            </a:r>
            <a:r>
              <a:rPr/>
              <a:t>suivra</a:t>
            </a:r>
            <a:r>
              <a:rPr/>
              <a:t> pendant </a:t>
            </a:r>
            <a:r>
              <a:rPr/>
              <a:t>l’ensemble</a:t>
            </a:r>
            <a:r>
              <a:rPr/>
              <a:t> des </a:t>
            </a:r>
            <a:r>
              <a:rPr/>
              <a:t>périodes</a:t>
            </a:r>
            <a:r>
              <a:rPr/>
              <a:t> </a:t>
            </a:r>
            <a:r>
              <a:rPr/>
              <a:t>en</a:t>
            </a:r>
            <a:r>
              <a:rPr/>
              <a:t> </a:t>
            </a:r>
            <a:r>
              <a:rPr/>
              <a:t>entreprise</a:t>
            </a:r>
            <a:r>
              <a:rPr/>
              <a:t>  </a:t>
            </a:r>
            <a:endParaRPr/>
          </a:p>
          <a:p>
            <a:pPr algn="just">
              <a:lnSpc>
                <a:spcPct val="12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endParaRPr/>
          </a:p>
          <a:p>
            <a:pPr algn="just">
              <a:lnSpc>
                <a:spcPct val="12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/>
              <a:t>- </a:t>
            </a:r>
            <a:r>
              <a:rPr/>
              <a:t>L’élève</a:t>
            </a:r>
            <a:r>
              <a:rPr/>
              <a:t> </a:t>
            </a:r>
            <a:r>
              <a:rPr/>
              <a:t>est</a:t>
            </a:r>
            <a:r>
              <a:rPr/>
              <a:t> </a:t>
            </a:r>
            <a:r>
              <a:rPr/>
              <a:t>suivi</a:t>
            </a:r>
            <a:r>
              <a:rPr/>
              <a:t> par un skipper CAP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41721898" name="Image 21320355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55999" y="203799"/>
            <a:ext cx="3960000" cy="5612400"/>
          </a:xfrm>
          <a:prstGeom prst="rect">
            <a:avLst/>
          </a:prstGeom>
        </p:spPr>
      </p:pic>
      <p:pic>
        <p:nvPicPr>
          <p:cNvPr id="857437050" name="Image 114660314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115999" y="207399"/>
            <a:ext cx="3960000" cy="5608800"/>
          </a:xfrm>
          <a:prstGeom prst="rect">
            <a:avLst/>
          </a:prstGeom>
        </p:spPr>
      </p:pic>
      <p:pic>
        <p:nvPicPr>
          <p:cNvPr id="660390560" name="Image 174489459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075999" y="207399"/>
            <a:ext cx="3960000" cy="560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9621651" name="Qui peut postuler ?"/>
          <p:cNvSpPr txBox="1"/>
          <p:nvPr/>
        </p:nvSpPr>
        <p:spPr bwMode="auto">
          <a:xfrm>
            <a:off x="320445" y="305799"/>
            <a:ext cx="10424014" cy="877401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rgbClr val="000F9F"/>
                </a:solidFill>
                <a:latin typeface="Arial Black"/>
                <a:ea typeface="Arial Black"/>
                <a:cs typeface="Arial Black"/>
              </a:defRPr>
            </a:lvl1pPr>
          </a:lstStyle>
          <a:p>
            <a:pPr>
              <a:defRPr/>
            </a:pPr>
            <a:r>
              <a:rPr/>
              <a:t>Qui peut postuler ?</a:t>
            </a:r>
            <a:endParaRPr/>
          </a:p>
        </p:txBody>
      </p:sp>
      <p:sp>
        <p:nvSpPr>
          <p:cNvPr id="2055868486" name="- Tous les élèves de 1A sauf DD…"/>
          <p:cNvSpPr txBox="1"/>
          <p:nvPr/>
        </p:nvSpPr>
        <p:spPr bwMode="auto">
          <a:xfrm>
            <a:off x="860989" y="1014156"/>
            <a:ext cx="9342926" cy="5400023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FontTx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Tous les élèves de 1A sauf DD entrants 1A-2A </a:t>
            </a:r>
            <a:endParaRPr/>
          </a:p>
          <a:p>
            <a:pPr>
              <a:lnSpc>
                <a:spcPct val="90000"/>
              </a:lnSpc>
              <a:spcBef>
                <a:spcPts val="10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endParaRPr lang="fr-FR"/>
          </a:p>
          <a:p>
            <a:pPr>
              <a:lnSpc>
                <a:spcPct val="90000"/>
              </a:lnSpc>
              <a:spcBef>
                <a:spcPts val="10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endParaRPr lang="fr-FR"/>
          </a:p>
          <a:p>
            <a:pPr>
              <a:lnSpc>
                <a:spcPct val="90000"/>
              </a:lnSpc>
              <a:spcBef>
                <a:spcPts val="10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endParaRPr/>
          </a:p>
          <a:p>
            <a:pPr>
              <a:lnSpc>
                <a:spcPct val="90000"/>
              </a:lnSpc>
              <a:spcBef>
                <a:spcPts val="10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- Engagement contractuel de ~36 mois - 3 ans </a:t>
            </a:r>
            <a:endParaRPr/>
          </a:p>
          <a:p>
            <a:pPr algn="r">
              <a:lnSpc>
                <a:spcPct val="90000"/>
              </a:lnSpc>
              <a:spcBef>
                <a:spcPts val="10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20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(jusqu’à fin septembre après TFE)</a:t>
            </a:r>
            <a:endParaRPr/>
          </a:p>
          <a:p>
            <a:pPr marL="280736" indent="-280736">
              <a:lnSpc>
                <a:spcPct val="90000"/>
              </a:lnSpc>
              <a:spcBef>
                <a:spcPts val="1000"/>
              </a:spcBef>
              <a:buSzPct val="100000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Mobilité </a:t>
            </a:r>
            <a:r>
              <a:rPr lang="fr-FR"/>
              <a:t>internantionale</a:t>
            </a:r>
            <a:r>
              <a:rPr lang="fr-FR"/>
              <a:t> de 9 semaines minimum pendant le S8</a:t>
            </a:r>
            <a:endParaRPr/>
          </a:p>
          <a:p>
            <a:pPr marL="280736" indent="-280736">
              <a:lnSpc>
                <a:spcPct val="90000"/>
              </a:lnSpc>
              <a:spcBef>
                <a:spcPts val="1000"/>
              </a:spcBef>
              <a:buSzPct val="100000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Pas de césures, pas de SMA, pas de SSE,</a:t>
            </a:r>
            <a:endParaRPr/>
          </a:p>
          <a:p>
            <a:pPr marL="280736" indent="-280736">
              <a:lnSpc>
                <a:spcPct val="90000"/>
              </a:lnSpc>
              <a:spcBef>
                <a:spcPts val="1000"/>
              </a:spcBef>
              <a:buSzPct val="100000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Pas de DD sortants 3A-4A</a:t>
            </a:r>
            <a:endParaRPr/>
          </a:p>
          <a:p>
            <a:pPr>
              <a:lnSpc>
                <a:spcPct val="90000"/>
              </a:lnSpc>
              <a:spcBef>
                <a:spcPts val="10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1254934729" name="Où postuler ?"/>
          <p:cNvSpPr txBox="1"/>
          <p:nvPr/>
        </p:nvSpPr>
        <p:spPr bwMode="auto">
          <a:xfrm>
            <a:off x="223625" y="2347966"/>
            <a:ext cx="14127640" cy="693861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rgbClr val="000F9F"/>
                </a:solidFill>
                <a:latin typeface="Arial Black"/>
                <a:ea typeface="Arial Black"/>
                <a:cs typeface="Arial Black"/>
              </a:defRPr>
            </a:lvl1pPr>
          </a:lstStyle>
          <a:p>
            <a:pPr>
              <a:defRPr/>
            </a:pPr>
            <a:r>
              <a:rPr lang="fr-FR"/>
              <a:t>Implications sur le cursus scolaire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4374454" name="- Tous les élèves de 1A sauf DD…"/>
          <p:cNvSpPr txBox="1"/>
          <p:nvPr/>
        </p:nvSpPr>
        <p:spPr bwMode="auto">
          <a:xfrm>
            <a:off x="860989" y="1014156"/>
            <a:ext cx="9342926" cy="3058869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endParaRPr/>
          </a:p>
          <a:p>
            <a:pPr marL="280736" indent="-280736">
              <a:lnSpc>
                <a:spcPct val="90000"/>
              </a:lnSpc>
              <a:spcBef>
                <a:spcPts val="1000"/>
              </a:spcBef>
              <a:buSzPct val="100000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/>
              <a:t>Toute</a:t>
            </a:r>
            <a:r>
              <a:rPr/>
              <a:t> </a:t>
            </a:r>
            <a:r>
              <a:rPr/>
              <a:t>entreprise</a:t>
            </a:r>
            <a:r>
              <a:rPr/>
              <a:t> sur le </a:t>
            </a:r>
            <a:r>
              <a:rPr/>
              <a:t>territoire</a:t>
            </a:r>
            <a:r>
              <a:rPr/>
              <a:t> </a:t>
            </a:r>
            <a:r>
              <a:rPr/>
              <a:t>français</a:t>
            </a:r>
            <a:endParaRPr/>
          </a:p>
          <a:p>
            <a:pPr marL="280736" indent="-280736">
              <a:lnSpc>
                <a:spcPct val="90000"/>
              </a:lnSpc>
              <a:spcBef>
                <a:spcPts val="1000"/>
              </a:spcBef>
              <a:buSzPct val="100000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r>
              <a:rPr/>
              <a:t>Secteur</a:t>
            </a:r>
            <a:r>
              <a:rPr lang="fr-FR"/>
              <a:t>s</a:t>
            </a:r>
            <a:r>
              <a:rPr/>
              <a:t> </a:t>
            </a:r>
            <a:r>
              <a:rPr/>
              <a:t>privé</a:t>
            </a:r>
            <a:r>
              <a:rPr/>
              <a:t> et public</a:t>
            </a:r>
            <a:endParaRPr/>
          </a:p>
          <a:p>
            <a:pPr marL="280736" indent="-280736">
              <a:lnSpc>
                <a:spcPct val="90000"/>
              </a:lnSpc>
              <a:spcBef>
                <a:spcPts val="1000"/>
              </a:spcBef>
              <a:buSzPct val="100000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endParaRPr/>
          </a:p>
          <a:p>
            <a:pPr marL="280736" indent="-280736">
              <a:lnSpc>
                <a:spcPct val="90000"/>
              </a:lnSpc>
              <a:spcBef>
                <a:spcPts val="1000"/>
              </a:spcBef>
              <a:buSzPct val="100000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endParaRPr/>
          </a:p>
          <a:p>
            <a:pPr>
              <a:lnSpc>
                <a:spcPct val="90000"/>
              </a:lnSpc>
              <a:spcBef>
                <a:spcPts val="10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2800">
                <a:solidFill>
                  <a:srgbClr val="000F9F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1033303180" name="Où postuler ?"/>
          <p:cNvSpPr txBox="1"/>
          <p:nvPr/>
        </p:nvSpPr>
        <p:spPr bwMode="auto">
          <a:xfrm>
            <a:off x="406507" y="575455"/>
            <a:ext cx="14127281" cy="877401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rgbClr val="000F9F"/>
                </a:solidFill>
                <a:latin typeface="Arial Black"/>
                <a:ea typeface="Arial Black"/>
                <a:cs typeface="Arial Black"/>
              </a:defRPr>
            </a:lvl1pPr>
          </a:lstStyle>
          <a:p>
            <a:pPr>
              <a:defRPr/>
            </a:pPr>
            <a:r>
              <a:rPr/>
              <a:t>Où</a:t>
            </a:r>
            <a:r>
              <a:rPr/>
              <a:t> </a:t>
            </a:r>
            <a:r>
              <a:rPr/>
              <a:t>postuler</a:t>
            </a:r>
            <a:r>
              <a:rPr/>
              <a:t> 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1_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ONLYOFFICE/8.3.3.18</Application>
  <PresentationFormat>On-screen Show (4:3)</PresentationFormat>
  <Paragraphs>0</Paragraphs>
  <Slides>26</Slides>
  <Notes>26</Notes>
  <HiddenSlides>0</HiddenSlides>
  <MMClips>2</MMClips>
  <ScaleCrop>0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Theme 1</vt:lpstr>
      <vt:lpstr>Theme 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Georges Berardi</dc:creator>
  <cp:lastModifiedBy>Anne-Sabine Grosjean (asgrosjean)</cp:lastModifiedBy>
  <cp:revision>27</cp:revision>
  <dcterms:modified xsi:type="dcterms:W3CDTF">2025-09-08T13:48:50Z</dcterms:modified>
</cp:coreProperties>
</file>